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5"/>
  </p:notesMasterIdLst>
  <p:sldIdLst>
    <p:sldId id="256" r:id="rId3"/>
    <p:sldId id="259" r:id="rId4"/>
    <p:sldId id="283" r:id="rId5"/>
    <p:sldId id="262" r:id="rId6"/>
    <p:sldId id="260" r:id="rId7"/>
    <p:sldId id="264" r:id="rId8"/>
    <p:sldId id="266" r:id="rId9"/>
    <p:sldId id="267" r:id="rId10"/>
    <p:sldId id="268" r:id="rId11"/>
    <p:sldId id="270" r:id="rId12"/>
    <p:sldId id="271" r:id="rId13"/>
    <p:sldId id="272" r:id="rId14"/>
    <p:sldId id="273" r:id="rId15"/>
    <p:sldId id="274" r:id="rId16"/>
    <p:sldId id="275" r:id="rId17"/>
    <p:sldId id="276" r:id="rId18"/>
    <p:sldId id="278" r:id="rId19"/>
    <p:sldId id="277" r:id="rId20"/>
    <p:sldId id="280" r:id="rId21"/>
    <p:sldId id="284" r:id="rId22"/>
    <p:sldId id="282" r:id="rId23"/>
    <p:sldId id="281" r:id="rId24"/>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33"/>
    <a:srgbClr val="17375E"/>
    <a:srgbClr val="406A80"/>
    <a:srgbClr val="032E62"/>
    <a:srgbClr val="88C5CC"/>
    <a:srgbClr val="03A9D7"/>
    <a:srgbClr val="455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p:restoredTop sz="74076" autoAdjust="0"/>
  </p:normalViewPr>
  <p:slideViewPr>
    <p:cSldViewPr snapToGrid="0">
      <p:cViewPr varScale="1">
        <p:scale>
          <a:sx n="103" d="100"/>
          <a:sy n="103" d="100"/>
        </p:scale>
        <p:origin x="2530"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D89DD-897D-4ED7-9173-A0FEDAE87B55}" type="doc">
      <dgm:prSet loTypeId="urn:microsoft.com/office/officeart/2005/8/layout/process1" loCatId="process" qsTypeId="urn:microsoft.com/office/officeart/2005/8/quickstyle/simple1" qsCatId="simple" csTypeId="urn:microsoft.com/office/officeart/2005/8/colors/accent1_2" csCatId="accent1" phldr="1"/>
      <dgm:spPr/>
    </dgm:pt>
    <dgm:pt modelId="{11EE6DBC-17E6-46F6-A33E-9E81CB8E472C}">
      <dgm:prSet phldrT="[Testo]"/>
      <dgm:spPr/>
      <dgm:t>
        <a:bodyPr/>
        <a:lstStyle/>
        <a:p>
          <a:r>
            <a:rPr lang="it-IT" dirty="0" err="1"/>
            <a:t>Crawling</a:t>
          </a:r>
          <a:endParaRPr lang="it-IT" dirty="0"/>
        </a:p>
      </dgm:t>
    </dgm:pt>
    <dgm:pt modelId="{31E0120B-094E-45E8-A676-E189E16644E2}" type="parTrans" cxnId="{A6E546C0-C78F-4B92-9BB8-C346B042808E}">
      <dgm:prSet/>
      <dgm:spPr/>
      <dgm:t>
        <a:bodyPr/>
        <a:lstStyle/>
        <a:p>
          <a:endParaRPr lang="it-IT"/>
        </a:p>
      </dgm:t>
    </dgm:pt>
    <dgm:pt modelId="{D3CABC3D-D940-43C7-930E-96A9489A4E23}" type="sibTrans" cxnId="{A6E546C0-C78F-4B92-9BB8-C346B042808E}">
      <dgm:prSet/>
      <dgm:spPr/>
      <dgm:t>
        <a:bodyPr/>
        <a:lstStyle/>
        <a:p>
          <a:r>
            <a:rPr lang="it-IT" dirty="0"/>
            <a:t>Grafo</a:t>
          </a:r>
        </a:p>
      </dgm:t>
    </dgm:pt>
    <dgm:pt modelId="{F0E125C3-F6F0-49B3-BDE1-41A29164C8DA}">
      <dgm:prSet phldrT="[Testo]"/>
      <dgm:spPr/>
      <dgm:t>
        <a:bodyPr/>
        <a:lstStyle/>
        <a:p>
          <a:r>
            <a:rPr lang="it-IT" b="0" i="0" dirty="0"/>
            <a:t>​Feature </a:t>
          </a:r>
          <a:r>
            <a:rPr lang="it-IT" b="0" i="0" dirty="0" err="1"/>
            <a:t>construction</a:t>
          </a:r>
          <a:endParaRPr lang="it-IT" dirty="0"/>
        </a:p>
      </dgm:t>
    </dgm:pt>
    <dgm:pt modelId="{A5CC4BFF-9F82-4EC6-8E72-5CAA877167BE}" type="parTrans" cxnId="{AF4F16F9-7096-4C51-82F7-1B79F525CBEE}">
      <dgm:prSet/>
      <dgm:spPr/>
      <dgm:t>
        <a:bodyPr/>
        <a:lstStyle/>
        <a:p>
          <a:endParaRPr lang="it-IT"/>
        </a:p>
      </dgm:t>
    </dgm:pt>
    <dgm:pt modelId="{35FB5551-6637-43DF-9299-9D8EDFB3D5F0}" type="sibTrans" cxnId="{AF4F16F9-7096-4C51-82F7-1B79F525CBEE}">
      <dgm:prSet/>
      <dgm:spPr/>
      <dgm:t>
        <a:bodyPr/>
        <a:lstStyle/>
        <a:p>
          <a:r>
            <a:rPr lang="it-IT" dirty="0"/>
            <a:t>Struttura, testo, combinato</a:t>
          </a:r>
        </a:p>
      </dgm:t>
    </dgm:pt>
    <dgm:pt modelId="{EB7F2839-3C5F-4E59-8129-8D1F9D4BCBA9}">
      <dgm:prSet phldrT="[Testo]"/>
      <dgm:spPr/>
      <dgm:t>
        <a:bodyPr/>
        <a:lstStyle/>
        <a:p>
          <a:r>
            <a:rPr lang="it-IT" dirty="0"/>
            <a:t>Clustering</a:t>
          </a:r>
        </a:p>
      </dgm:t>
    </dgm:pt>
    <dgm:pt modelId="{17237581-0793-4506-929C-48A7C371D452}" type="parTrans" cxnId="{35E6CB79-06DE-459D-B4FD-3D4FAFDA6175}">
      <dgm:prSet/>
      <dgm:spPr/>
      <dgm:t>
        <a:bodyPr/>
        <a:lstStyle/>
        <a:p>
          <a:endParaRPr lang="it-IT"/>
        </a:p>
      </dgm:t>
    </dgm:pt>
    <dgm:pt modelId="{5430D109-17CE-415E-A0C4-695E738531D8}" type="sibTrans" cxnId="{35E6CB79-06DE-459D-B4FD-3D4FAFDA6175}">
      <dgm:prSet/>
      <dgm:spPr/>
      <dgm:t>
        <a:bodyPr/>
        <a:lstStyle/>
        <a:p>
          <a:endParaRPr lang="it-IT"/>
        </a:p>
      </dgm:t>
    </dgm:pt>
    <dgm:pt modelId="{1B662A0B-BB07-4B1D-A7FB-8FF82F72A1A7}" type="pres">
      <dgm:prSet presAssocID="{A33D89DD-897D-4ED7-9173-A0FEDAE87B55}" presName="Name0" presStyleCnt="0">
        <dgm:presLayoutVars>
          <dgm:dir/>
          <dgm:resizeHandles val="exact"/>
        </dgm:presLayoutVars>
      </dgm:prSet>
      <dgm:spPr/>
    </dgm:pt>
    <dgm:pt modelId="{DD6F024D-3184-4CA4-9A18-6A82EC4A0A21}" type="pres">
      <dgm:prSet presAssocID="{11EE6DBC-17E6-46F6-A33E-9E81CB8E472C}" presName="node" presStyleLbl="node1" presStyleIdx="0" presStyleCnt="3" custScaleX="48734" custScaleY="50211">
        <dgm:presLayoutVars>
          <dgm:bulletEnabled val="1"/>
        </dgm:presLayoutVars>
      </dgm:prSet>
      <dgm:spPr/>
    </dgm:pt>
    <dgm:pt modelId="{35E237F2-4D1B-4618-B529-3EFFCDF5F45E}" type="pres">
      <dgm:prSet presAssocID="{D3CABC3D-D940-43C7-930E-96A9489A4E23}" presName="sibTrans" presStyleLbl="sibTrans2D1" presStyleIdx="0" presStyleCnt="2" custScaleX="165299"/>
      <dgm:spPr/>
    </dgm:pt>
    <dgm:pt modelId="{6942E119-A28C-4997-8011-6D8A800C3095}" type="pres">
      <dgm:prSet presAssocID="{D3CABC3D-D940-43C7-930E-96A9489A4E23}" presName="connectorText" presStyleLbl="sibTrans2D1" presStyleIdx="0" presStyleCnt="2"/>
      <dgm:spPr/>
    </dgm:pt>
    <dgm:pt modelId="{DFC74696-8848-4576-8365-46D5443FA989}" type="pres">
      <dgm:prSet presAssocID="{F0E125C3-F6F0-49B3-BDE1-41A29164C8DA}" presName="node" presStyleLbl="node1" presStyleIdx="1" presStyleCnt="3" custScaleX="47860" custScaleY="53776">
        <dgm:presLayoutVars>
          <dgm:bulletEnabled val="1"/>
        </dgm:presLayoutVars>
      </dgm:prSet>
      <dgm:spPr/>
    </dgm:pt>
    <dgm:pt modelId="{2856E9C5-F607-49C9-AD2F-1BCC10EA4300}" type="pres">
      <dgm:prSet presAssocID="{35FB5551-6637-43DF-9299-9D8EDFB3D5F0}" presName="sibTrans" presStyleLbl="sibTrans2D1" presStyleIdx="1" presStyleCnt="2" custScaleX="164249" custScaleY="96624"/>
      <dgm:spPr/>
    </dgm:pt>
    <dgm:pt modelId="{5344B11F-2AD5-407E-B9C0-F52830904517}" type="pres">
      <dgm:prSet presAssocID="{35FB5551-6637-43DF-9299-9D8EDFB3D5F0}" presName="connectorText" presStyleLbl="sibTrans2D1" presStyleIdx="1" presStyleCnt="2"/>
      <dgm:spPr/>
    </dgm:pt>
    <dgm:pt modelId="{5AAEB72F-D722-44E8-A710-ED68C6B1F423}" type="pres">
      <dgm:prSet presAssocID="{EB7F2839-3C5F-4E59-8129-8D1F9D4BCBA9}" presName="node" presStyleLbl="node1" presStyleIdx="2" presStyleCnt="3" custScaleX="50888" custScaleY="53522">
        <dgm:presLayoutVars>
          <dgm:bulletEnabled val="1"/>
        </dgm:presLayoutVars>
      </dgm:prSet>
      <dgm:spPr/>
    </dgm:pt>
  </dgm:ptLst>
  <dgm:cxnLst>
    <dgm:cxn modelId="{2E6F3147-BCAA-4F8A-9252-CB1897A36439}" type="presOf" srcId="{F0E125C3-F6F0-49B3-BDE1-41A29164C8DA}" destId="{DFC74696-8848-4576-8365-46D5443FA989}" srcOrd="0" destOrd="0" presId="urn:microsoft.com/office/officeart/2005/8/layout/process1"/>
    <dgm:cxn modelId="{D98F820D-1DBE-49D3-A2DB-7740212FD6AF}" type="presOf" srcId="{35FB5551-6637-43DF-9299-9D8EDFB3D5F0}" destId="{5344B11F-2AD5-407E-B9C0-F52830904517}" srcOrd="1" destOrd="0" presId="urn:microsoft.com/office/officeart/2005/8/layout/process1"/>
    <dgm:cxn modelId="{738F29EA-A6C4-4D30-89A1-EA191AC4F25F}" type="presOf" srcId="{D3CABC3D-D940-43C7-930E-96A9489A4E23}" destId="{35E237F2-4D1B-4618-B529-3EFFCDF5F45E}" srcOrd="0" destOrd="0" presId="urn:microsoft.com/office/officeart/2005/8/layout/process1"/>
    <dgm:cxn modelId="{44EC1C94-5B96-4D29-94F6-BBFFDC627276}" type="presOf" srcId="{D3CABC3D-D940-43C7-930E-96A9489A4E23}" destId="{6942E119-A28C-4997-8011-6D8A800C3095}" srcOrd="1" destOrd="0" presId="urn:microsoft.com/office/officeart/2005/8/layout/process1"/>
    <dgm:cxn modelId="{A90F53E9-7781-4ED1-871A-E34268E9AF11}" type="presOf" srcId="{35FB5551-6637-43DF-9299-9D8EDFB3D5F0}" destId="{2856E9C5-F607-49C9-AD2F-1BCC10EA4300}" srcOrd="0" destOrd="0" presId="urn:microsoft.com/office/officeart/2005/8/layout/process1"/>
    <dgm:cxn modelId="{AF4F16F9-7096-4C51-82F7-1B79F525CBEE}" srcId="{A33D89DD-897D-4ED7-9173-A0FEDAE87B55}" destId="{F0E125C3-F6F0-49B3-BDE1-41A29164C8DA}" srcOrd="1" destOrd="0" parTransId="{A5CC4BFF-9F82-4EC6-8E72-5CAA877167BE}" sibTransId="{35FB5551-6637-43DF-9299-9D8EDFB3D5F0}"/>
    <dgm:cxn modelId="{A6E546C0-C78F-4B92-9BB8-C346B042808E}" srcId="{A33D89DD-897D-4ED7-9173-A0FEDAE87B55}" destId="{11EE6DBC-17E6-46F6-A33E-9E81CB8E472C}" srcOrd="0" destOrd="0" parTransId="{31E0120B-094E-45E8-A676-E189E16644E2}" sibTransId="{D3CABC3D-D940-43C7-930E-96A9489A4E23}"/>
    <dgm:cxn modelId="{063873AB-459B-41DE-84F7-CFF3D29B80ED}" type="presOf" srcId="{A33D89DD-897D-4ED7-9173-A0FEDAE87B55}" destId="{1B662A0B-BB07-4B1D-A7FB-8FF82F72A1A7}" srcOrd="0" destOrd="0" presId="urn:microsoft.com/office/officeart/2005/8/layout/process1"/>
    <dgm:cxn modelId="{35E6CB79-06DE-459D-B4FD-3D4FAFDA6175}" srcId="{A33D89DD-897D-4ED7-9173-A0FEDAE87B55}" destId="{EB7F2839-3C5F-4E59-8129-8D1F9D4BCBA9}" srcOrd="2" destOrd="0" parTransId="{17237581-0793-4506-929C-48A7C371D452}" sibTransId="{5430D109-17CE-415E-A0C4-695E738531D8}"/>
    <dgm:cxn modelId="{C419CBC2-96BB-45D6-8202-818036941C63}" type="presOf" srcId="{EB7F2839-3C5F-4E59-8129-8D1F9D4BCBA9}" destId="{5AAEB72F-D722-44E8-A710-ED68C6B1F423}" srcOrd="0" destOrd="0" presId="urn:microsoft.com/office/officeart/2005/8/layout/process1"/>
    <dgm:cxn modelId="{5F41BB63-EC94-44F6-BFE4-CDFADBEC62CA}" type="presOf" srcId="{11EE6DBC-17E6-46F6-A33E-9E81CB8E472C}" destId="{DD6F024D-3184-4CA4-9A18-6A82EC4A0A21}" srcOrd="0" destOrd="0" presId="urn:microsoft.com/office/officeart/2005/8/layout/process1"/>
    <dgm:cxn modelId="{F63EB9FB-ABEE-491A-915D-A31FAA3D3951}" type="presParOf" srcId="{1B662A0B-BB07-4B1D-A7FB-8FF82F72A1A7}" destId="{DD6F024D-3184-4CA4-9A18-6A82EC4A0A21}" srcOrd="0" destOrd="0" presId="urn:microsoft.com/office/officeart/2005/8/layout/process1"/>
    <dgm:cxn modelId="{00A3E9D1-ADB4-4492-BD07-4123C34030E3}" type="presParOf" srcId="{1B662A0B-BB07-4B1D-A7FB-8FF82F72A1A7}" destId="{35E237F2-4D1B-4618-B529-3EFFCDF5F45E}" srcOrd="1" destOrd="0" presId="urn:microsoft.com/office/officeart/2005/8/layout/process1"/>
    <dgm:cxn modelId="{582F7FAE-C3A0-4C24-9A71-F716643E0906}" type="presParOf" srcId="{35E237F2-4D1B-4618-B529-3EFFCDF5F45E}" destId="{6942E119-A28C-4997-8011-6D8A800C3095}" srcOrd="0" destOrd="0" presId="urn:microsoft.com/office/officeart/2005/8/layout/process1"/>
    <dgm:cxn modelId="{652884F5-2654-4771-8DDF-23BD7C6F81CD}" type="presParOf" srcId="{1B662A0B-BB07-4B1D-A7FB-8FF82F72A1A7}" destId="{DFC74696-8848-4576-8365-46D5443FA989}" srcOrd="2" destOrd="0" presId="urn:microsoft.com/office/officeart/2005/8/layout/process1"/>
    <dgm:cxn modelId="{0F96221C-4847-4955-86EE-DFCA90DFE283}" type="presParOf" srcId="{1B662A0B-BB07-4B1D-A7FB-8FF82F72A1A7}" destId="{2856E9C5-F607-49C9-AD2F-1BCC10EA4300}" srcOrd="3" destOrd="0" presId="urn:microsoft.com/office/officeart/2005/8/layout/process1"/>
    <dgm:cxn modelId="{2623EA6E-C35D-4E60-8745-95C718BFD3F6}" type="presParOf" srcId="{2856E9C5-F607-49C9-AD2F-1BCC10EA4300}" destId="{5344B11F-2AD5-407E-B9C0-F52830904517}" srcOrd="0" destOrd="0" presId="urn:microsoft.com/office/officeart/2005/8/layout/process1"/>
    <dgm:cxn modelId="{FFA9273E-8CD3-46ED-A553-5708AB34331E}" type="presParOf" srcId="{1B662A0B-BB07-4B1D-A7FB-8FF82F72A1A7}" destId="{5AAEB72F-D722-44E8-A710-ED68C6B1F42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F024D-3184-4CA4-9A18-6A82EC4A0A21}">
      <dsp:nvSpPr>
        <dsp:cNvPr id="0" name=""/>
        <dsp:cNvSpPr/>
      </dsp:nvSpPr>
      <dsp:spPr>
        <a:xfrm>
          <a:off x="1339" y="615322"/>
          <a:ext cx="1775120" cy="10973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Crawling</a:t>
          </a:r>
          <a:endParaRPr lang="it-IT" sz="2200" kern="1200" dirty="0"/>
        </a:p>
      </dsp:txBody>
      <dsp:txXfrm>
        <a:off x="33479" y="647462"/>
        <a:ext cx="1710840" cy="1033071"/>
      </dsp:txXfrm>
    </dsp:sp>
    <dsp:sp modelId="{35E237F2-4D1B-4618-B529-3EFFCDF5F45E}">
      <dsp:nvSpPr>
        <dsp:cNvPr id="0" name=""/>
        <dsp:cNvSpPr/>
      </dsp:nvSpPr>
      <dsp:spPr>
        <a:xfrm>
          <a:off x="1888586" y="712332"/>
          <a:ext cx="1276444" cy="9033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it-IT" sz="1300" kern="1200" dirty="0"/>
            <a:t>Grafo</a:t>
          </a:r>
        </a:p>
      </dsp:txBody>
      <dsp:txXfrm>
        <a:off x="1888586" y="892998"/>
        <a:ext cx="1005444" cy="542000"/>
      </dsp:txXfrm>
    </dsp:sp>
    <dsp:sp modelId="{DFC74696-8848-4576-8365-46D5443FA989}">
      <dsp:nvSpPr>
        <dsp:cNvPr id="0" name=""/>
        <dsp:cNvSpPr/>
      </dsp:nvSpPr>
      <dsp:spPr>
        <a:xfrm>
          <a:off x="3233447" y="576366"/>
          <a:ext cx="1743285" cy="11752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b="0" i="0" kern="1200" dirty="0"/>
            <a:t>​Feature </a:t>
          </a:r>
          <a:r>
            <a:rPr lang="it-IT" sz="2200" b="0" i="0" kern="1200" dirty="0" err="1"/>
            <a:t>construction</a:t>
          </a:r>
          <a:endParaRPr lang="it-IT" sz="2200" kern="1200" dirty="0"/>
        </a:p>
      </dsp:txBody>
      <dsp:txXfrm>
        <a:off x="3267869" y="610788"/>
        <a:ext cx="1674441" cy="1106420"/>
      </dsp:txXfrm>
    </dsp:sp>
    <dsp:sp modelId="{2856E9C5-F607-49C9-AD2F-1BCC10EA4300}">
      <dsp:nvSpPr>
        <dsp:cNvPr id="0" name=""/>
        <dsp:cNvSpPr/>
      </dsp:nvSpPr>
      <dsp:spPr>
        <a:xfrm>
          <a:off x="5092913" y="727580"/>
          <a:ext cx="1268336" cy="8728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it-IT" sz="1300" kern="1200" dirty="0"/>
            <a:t>Struttura, testo, combinato</a:t>
          </a:r>
        </a:p>
      </dsp:txBody>
      <dsp:txXfrm>
        <a:off x="5092913" y="902147"/>
        <a:ext cx="1006486" cy="523701"/>
      </dsp:txXfrm>
    </dsp:sp>
    <dsp:sp modelId="{5AAEB72F-D722-44E8-A710-ED68C6B1F423}">
      <dsp:nvSpPr>
        <dsp:cNvPr id="0" name=""/>
        <dsp:cNvSpPr/>
      </dsp:nvSpPr>
      <dsp:spPr>
        <a:xfrm>
          <a:off x="6433720" y="579141"/>
          <a:ext cx="1853579" cy="11697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Clustering</a:t>
          </a:r>
        </a:p>
      </dsp:txBody>
      <dsp:txXfrm>
        <a:off x="6467980" y="613401"/>
        <a:ext cx="1785059" cy="11011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5"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96"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97"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98"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99" name="PlaceHolder 5"/>
          <p:cNvSpPr>
            <a:spLocks noGrp="1"/>
          </p:cNvSpPr>
          <p:nvPr>
            <p:ph type="sldNum"/>
          </p:nvPr>
        </p:nvSpPr>
        <p:spPr>
          <a:xfrm>
            <a:off x="4278960" y="10157400"/>
            <a:ext cx="3280680" cy="534240"/>
          </a:xfrm>
          <a:prstGeom prst="rect">
            <a:avLst/>
          </a:prstGeom>
        </p:spPr>
        <p:txBody>
          <a:bodyPr lIns="0" tIns="0" rIns="0" bIns="0" anchor="b"/>
          <a:lstStyle/>
          <a:p>
            <a:pPr algn="r"/>
            <a:fld id="{0A7D5C20-3CAC-4BBD-8BC9-3D046BB5CC2F}" type="slidenum">
              <a:rPr lang="en-US" sz="1400" b="0" strike="noStrike" spc="-1">
                <a:solidFill>
                  <a:srgbClr val="000000"/>
                </a:solidFill>
                <a:uFill>
                  <a:solidFill>
                    <a:srgbClr val="FFFFFF"/>
                  </a:solidFill>
                </a:uFill>
                <a:latin typeface="Times New Roman"/>
              </a:rPr>
              <a:t>‹N›</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311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body"/>
          </p:nvPr>
        </p:nvSpPr>
        <p:spPr>
          <a:xfrm>
            <a:off x="685800" y="4343400"/>
            <a:ext cx="5484240" cy="4112640"/>
          </a:xfrm>
          <a:prstGeom prst="rect">
            <a:avLst/>
          </a:prstGeom>
        </p:spPr>
        <p:txBody>
          <a:bodyPr lIns="0" tIns="0" rIns="0" bIns="0"/>
          <a:lstStyle/>
          <a:p>
            <a:r>
              <a:rPr lang="en-US" sz="2000" b="0" strike="noStrike" spc="-1" dirty="0" err="1">
                <a:solidFill>
                  <a:srgbClr val="000000"/>
                </a:solidFill>
                <a:uFill>
                  <a:solidFill>
                    <a:srgbClr val="FFFFFF"/>
                  </a:solidFill>
                </a:uFill>
                <a:latin typeface="Arial"/>
              </a:rPr>
              <a:t>Buonasera</a:t>
            </a:r>
            <a:r>
              <a:rPr lang="en-US" sz="2000" b="0" strike="noStrike" spc="-1" dirty="0">
                <a:solidFill>
                  <a:srgbClr val="000000"/>
                </a:solidFill>
                <a:uFill>
                  <a:solidFill>
                    <a:srgbClr val="FFFFFF"/>
                  </a:solidFill>
                </a:uFill>
                <a:latin typeface="Arial"/>
              </a:rPr>
              <a:t> a </a:t>
            </a:r>
            <a:r>
              <a:rPr lang="en-US" sz="2000" b="0" strike="noStrike" spc="-1" dirty="0" err="1">
                <a:solidFill>
                  <a:srgbClr val="000000"/>
                </a:solidFill>
                <a:uFill>
                  <a:solidFill>
                    <a:srgbClr val="FFFFFF"/>
                  </a:solidFill>
                </a:uFill>
                <a:latin typeface="Arial"/>
              </a:rPr>
              <a:t>tutti</a:t>
            </a:r>
            <a:r>
              <a:rPr lang="en-US" sz="2000" b="0" strike="noStrike" spc="-1" dirty="0">
                <a:solidFill>
                  <a:srgbClr val="000000"/>
                </a:solidFill>
                <a:uFill>
                  <a:solidFill>
                    <a:srgbClr val="FFFFFF"/>
                  </a:solidFill>
                </a:uFill>
                <a:latin typeface="Arial"/>
              </a:rPr>
              <a:t>..</a:t>
            </a:r>
            <a:r>
              <a:rPr lang="en-US" sz="2000" b="0" strike="noStrike" spc="-1" dirty="0" err="1">
                <a:solidFill>
                  <a:srgbClr val="000000"/>
                </a:solidFill>
                <a:uFill>
                  <a:solidFill>
                    <a:srgbClr val="FFFFFF"/>
                  </a:solidFill>
                </a:uFill>
                <a:latin typeface="Arial"/>
              </a:rPr>
              <a:t>sono</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il</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laureando</a:t>
            </a:r>
            <a:r>
              <a:rPr lang="en-US" sz="2000" b="0" strike="noStrike" spc="-1" baseline="0" dirty="0">
                <a:solidFill>
                  <a:srgbClr val="000000"/>
                </a:solidFill>
                <a:uFill>
                  <a:solidFill>
                    <a:srgbClr val="FFFFFF"/>
                  </a:solidFill>
                </a:uFill>
                <a:latin typeface="Arial"/>
              </a:rPr>
              <a:t> Del Fante Andrea </a:t>
            </a:r>
            <a:r>
              <a:rPr lang="en-US" sz="2000" b="0" strike="noStrike" spc="-1" baseline="0" dirty="0" err="1">
                <a:solidFill>
                  <a:srgbClr val="000000"/>
                </a:solidFill>
                <a:uFill>
                  <a:solidFill>
                    <a:srgbClr val="FFFFFF"/>
                  </a:solidFill>
                </a:uFill>
                <a:latin typeface="Arial"/>
              </a:rPr>
              <a:t>ed</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oggi</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illustrerò</a:t>
            </a:r>
            <a:r>
              <a:rPr lang="en-US" sz="2000" b="0" strike="noStrike" spc="-1" baseline="0" dirty="0">
                <a:solidFill>
                  <a:srgbClr val="000000"/>
                </a:solidFill>
                <a:uFill>
                  <a:solidFill>
                    <a:srgbClr val="FFFFFF"/>
                  </a:solidFill>
                </a:uFill>
                <a:latin typeface="Arial"/>
              </a:rPr>
              <a:t> la </a:t>
            </a:r>
            <a:r>
              <a:rPr lang="en-US" sz="2000" b="0" strike="noStrike" spc="-1" baseline="0" dirty="0" err="1">
                <a:solidFill>
                  <a:srgbClr val="000000"/>
                </a:solidFill>
                <a:uFill>
                  <a:solidFill>
                    <a:srgbClr val="FFFFFF"/>
                  </a:solidFill>
                </a:uFill>
                <a:latin typeface="Arial"/>
              </a:rPr>
              <a:t>mia</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tesi</a:t>
            </a:r>
            <a:r>
              <a:rPr lang="en-US" sz="2000" b="0" strike="noStrike" spc="-1" baseline="0" dirty="0">
                <a:solidFill>
                  <a:srgbClr val="000000"/>
                </a:solidFill>
                <a:uFill>
                  <a:solidFill>
                    <a:srgbClr val="FFFFFF"/>
                  </a:solidFill>
                </a:uFill>
                <a:latin typeface="Arial"/>
              </a:rPr>
              <a:t> dal </a:t>
            </a:r>
            <a:r>
              <a:rPr lang="en-US" sz="2000" b="0" strike="noStrike" spc="-1" baseline="0" dirty="0" err="1">
                <a:solidFill>
                  <a:srgbClr val="000000"/>
                </a:solidFill>
                <a:uFill>
                  <a:solidFill>
                    <a:srgbClr val="FFFFFF"/>
                  </a:solidFill>
                </a:uFill>
                <a:latin typeface="Arial"/>
              </a:rPr>
              <a:t>titolo</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Applicazione</a:t>
            </a:r>
            <a:r>
              <a:rPr lang="en-US" sz="2000" b="0" strike="noStrike" spc="-1" baseline="0" dirty="0">
                <a:solidFill>
                  <a:srgbClr val="000000"/>
                </a:solidFill>
                <a:uFill>
                  <a:solidFill>
                    <a:srgbClr val="FFFFFF"/>
                  </a:solidFill>
                </a:uFill>
                <a:latin typeface="Arial"/>
              </a:rPr>
              <a:t> di </a:t>
            </a:r>
            <a:r>
              <a:rPr lang="en-US" sz="2000" b="0" strike="noStrike" spc="-1" baseline="0" dirty="0" err="1">
                <a:solidFill>
                  <a:srgbClr val="000000"/>
                </a:solidFill>
                <a:uFill>
                  <a:solidFill>
                    <a:srgbClr val="FFFFFF"/>
                  </a:solidFill>
                </a:uFill>
                <a:latin typeface="Arial"/>
              </a:rPr>
              <a:t>tecniche</a:t>
            </a:r>
            <a:r>
              <a:rPr lang="en-US" sz="2000" b="0" strike="noStrike" spc="-1" baseline="0" dirty="0">
                <a:solidFill>
                  <a:srgbClr val="000000"/>
                </a:solidFill>
                <a:uFill>
                  <a:solidFill>
                    <a:srgbClr val="FFFFFF"/>
                  </a:solidFill>
                </a:uFill>
                <a:latin typeface="Arial"/>
              </a:rPr>
              <a:t> di Word Embedding e Text Mining per </a:t>
            </a:r>
            <a:r>
              <a:rPr lang="en-US" sz="2000" b="0" strike="noStrike" spc="-1" baseline="0" dirty="0" err="1">
                <a:solidFill>
                  <a:srgbClr val="000000"/>
                </a:solidFill>
                <a:uFill>
                  <a:solidFill>
                    <a:srgbClr val="FFFFFF"/>
                  </a:solidFill>
                </a:uFill>
                <a:latin typeface="Arial"/>
              </a:rPr>
              <a:t>il</a:t>
            </a:r>
            <a:r>
              <a:rPr lang="en-US" sz="2000" b="0" strike="noStrike" spc="-1" baseline="0" dirty="0">
                <a:solidFill>
                  <a:srgbClr val="000000"/>
                </a:solidFill>
                <a:uFill>
                  <a:solidFill>
                    <a:srgbClr val="FFFFFF"/>
                  </a:solidFill>
                </a:uFill>
                <a:latin typeface="Arial"/>
              </a:rPr>
              <a:t> Clustering di </a:t>
            </a:r>
            <a:r>
              <a:rPr lang="en-US" sz="2000" b="0" strike="noStrike" spc="-1" baseline="0" dirty="0" err="1">
                <a:solidFill>
                  <a:srgbClr val="000000"/>
                </a:solidFill>
                <a:uFill>
                  <a:solidFill>
                    <a:srgbClr val="FFFFFF"/>
                  </a:solidFill>
                </a:uFill>
                <a:latin typeface="Arial"/>
              </a:rPr>
              <a:t>pagine</a:t>
            </a:r>
            <a:r>
              <a:rPr lang="en-US" sz="2000" b="0" strike="noStrike" spc="-1" baseline="0" dirty="0">
                <a:solidFill>
                  <a:srgbClr val="000000"/>
                </a:solidFill>
                <a:uFill>
                  <a:solidFill>
                    <a:srgbClr val="FFFFFF"/>
                  </a:solidFill>
                </a:uFill>
                <a:latin typeface="Arial"/>
              </a:rPr>
              <a:t> in un </a:t>
            </a:r>
            <a:r>
              <a:rPr lang="en-US" sz="2000" b="0" strike="noStrike" spc="-1" baseline="0" dirty="0" err="1">
                <a:solidFill>
                  <a:srgbClr val="000000"/>
                </a:solidFill>
                <a:uFill>
                  <a:solidFill>
                    <a:srgbClr val="FFFFFF"/>
                  </a:solidFill>
                </a:uFill>
                <a:latin typeface="Arial"/>
              </a:rPr>
              <a:t>grafo</a:t>
            </a:r>
            <a:r>
              <a:rPr lang="en-US" sz="2000" b="0" strike="noStrike" spc="-1" baseline="0" dirty="0">
                <a:solidFill>
                  <a:srgbClr val="000000"/>
                </a:solidFill>
                <a:uFill>
                  <a:solidFill>
                    <a:srgbClr val="FFFFFF"/>
                  </a:solidFill>
                </a:uFill>
                <a:latin typeface="Arial"/>
              </a:rPr>
              <a:t> Web”</a:t>
            </a:r>
            <a:endParaRPr lang="en-US" sz="2000" b="0" strike="noStrike" spc="-1" dirty="0">
              <a:solidFill>
                <a:srgbClr val="000000"/>
              </a:solidFill>
              <a:uFill>
                <a:solidFill>
                  <a:srgbClr val="FFFFFF"/>
                </a:solidFill>
              </a:uFill>
              <a:latin typeface="Arial"/>
            </a:endParaRPr>
          </a:p>
        </p:txBody>
      </p:sp>
      <p:sp>
        <p:nvSpPr>
          <p:cNvPr id="372"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36E776D-AB51-445C-AFEF-4ABBD27C023B}" type="slidenum">
              <a:rPr lang="en-US" sz="1200" b="0" strike="noStrike" spc="-1">
                <a:solidFill>
                  <a:srgbClr val="000000"/>
                </a:solidFill>
                <a:uFill>
                  <a:solidFill>
                    <a:srgbClr val="FFFFFF"/>
                  </a:solidFill>
                </a:uFill>
                <a:latin typeface="+mn-lt"/>
                <a:ea typeface="+mn-ea"/>
              </a:rPr>
              <a:t>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86474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Word2Vec è un algoritmo di Word </a:t>
            </a:r>
            <a:r>
              <a:rPr lang="it-IT" sz="1200" kern="1200" dirty="0" err="1">
                <a:solidFill>
                  <a:schemeClr val="tx1"/>
                </a:solidFill>
                <a:effectLst/>
                <a:latin typeface="+mn-lt"/>
                <a:ea typeface="+mn-ea"/>
                <a:cs typeface="+mn-cs"/>
              </a:rPr>
              <a:t>Embedding</a:t>
            </a:r>
            <a:r>
              <a:rPr lang="it-IT" sz="1200" kern="1200" dirty="0">
                <a:solidFill>
                  <a:schemeClr val="tx1"/>
                </a:solidFill>
                <a:effectLst/>
                <a:latin typeface="+mn-lt"/>
                <a:ea typeface="+mn-ea"/>
                <a:cs typeface="+mn-cs"/>
              </a:rPr>
              <a:t>, ovvero una funzione parametrizzata che trasforma le parole in un vettore ad n dimensioni, come si evince dall’esempio. Questa rete neurale costruisce un vocabolario delle parole, in cui ogni termine ha un vettore. Word2Vec ha due modelli di apprendimento: CBOW 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a:t>
            </a:r>
          </a:p>
          <a:p>
            <a:r>
              <a:rPr lang="it-IT" sz="1200" b="1" kern="1200" dirty="0">
                <a:solidFill>
                  <a:schemeClr val="tx1"/>
                </a:solidFill>
                <a:effectLst/>
                <a:latin typeface="+mn-lt"/>
                <a:ea typeface="+mn-ea"/>
                <a:cs typeface="+mn-cs"/>
              </a:rPr>
              <a:t>CBOW</a:t>
            </a:r>
            <a:r>
              <a:rPr lang="it-IT" sz="1200" kern="1200" dirty="0">
                <a:solidFill>
                  <a:schemeClr val="tx1"/>
                </a:solidFill>
                <a:effectLst/>
                <a:latin typeface="+mn-lt"/>
                <a:ea typeface="+mn-ea"/>
                <a:cs typeface="+mn-cs"/>
              </a:rPr>
              <a:t> consiste nel predire una determinata parola a partire dal suo contesto, ovvero le parole che vengono prese in considerazione durante l’apprendimento, data una determinata parola. </a:t>
            </a:r>
          </a:p>
          <a:p>
            <a:r>
              <a:rPr lang="it-IT" sz="1200" kern="1200" dirty="0">
                <a:solidFill>
                  <a:schemeClr val="tx1"/>
                </a:solidFill>
                <a:effectLst/>
                <a:latin typeface="+mn-lt"/>
                <a:ea typeface="+mn-ea"/>
                <a:cs typeface="+mn-cs"/>
              </a:rPr>
              <a:t>In questa tesi è stato utilizzato come modello di apprendimento </a:t>
            </a:r>
            <a:r>
              <a:rPr lang="it-IT" sz="1200" b="1"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poiché permette di ottenere risultati più accurati].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consiste nel trovare rappresentazioni vettoriali delle parole per predire quelle circostanti in una frase. </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4843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Formalmente, data una sequenza di parole w1…</a:t>
            </a:r>
            <a:r>
              <a:rPr lang="it-IT" sz="1200" kern="1200" dirty="0" err="1">
                <a:solidFill>
                  <a:schemeClr val="tx1"/>
                </a:solidFill>
                <a:effectLst/>
                <a:latin typeface="+mn-lt"/>
                <a:ea typeface="+mn-ea"/>
                <a:cs typeface="+mn-cs"/>
              </a:rPr>
              <a:t>wt</a:t>
            </a:r>
            <a:r>
              <a:rPr lang="it-IT" sz="1200" kern="1200" dirty="0">
                <a:solidFill>
                  <a:schemeClr val="tx1"/>
                </a:solidFill>
                <a:effectLst/>
                <a:latin typeface="+mn-lt"/>
                <a:ea typeface="+mn-ea"/>
                <a:cs typeface="+mn-cs"/>
              </a:rPr>
              <a:t> viene costruito un vocabolario, i cui termini hanno un vettore con n dimensione generato casualmente. L’obiettivo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è massimizzare la probabilità media logaritmica della parola del contesto, data la parola target. Supponiamo di avere la frase in esempio con dimensione della finestra di contesto 1, verrà costruito un dataset come in esempio e si cercherà di massimizzare la probabilità media logaritmica per ogni coppia di parole. Ad ogni passo vengono aggiornati i vettori delle parole precedentemente apprese. L’intero processo di apprendimento viene ripetuto sull’intera collezione di dati.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00985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 uno degli obiettivi di questa sperimentazione, si è deciso di modificare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della libreria deeplearning4j, in maniera tale da considerare solo il contesto sinistro, ovvero le parole che si trovano alla sinistra di quella target. Dall’esempio si evince il funzionamento. Durante il lavoro di tesi, si è analizzato il valore b, che permette di aumentare o diminuire la finestra di contesto, dando più importanza alle parole più vicine a quella in analisi.</a:t>
            </a:r>
          </a:p>
          <a:p>
            <a:endParaRPr lang="en-US" sz="2000" b="0" strike="noStrike" spc="-1" dirty="0">
              <a:solidFill>
                <a:srgbClr val="000000"/>
              </a:solidFill>
              <a:uFill>
                <a:solidFill>
                  <a:srgbClr val="FFFFFF"/>
                </a:solidFill>
              </a:uFill>
              <a:latin typeface="Arial"/>
            </a:endParaRPr>
          </a:p>
          <a:p>
            <a:r>
              <a:rPr lang="en-US" sz="2000" b="1" u="sng" strike="noStrike" spc="-1" dirty="0">
                <a:solidFill>
                  <a:srgbClr val="000000"/>
                </a:solidFill>
                <a:uFill>
                  <a:solidFill>
                    <a:srgbClr val="FFFFFF"/>
                  </a:solidFill>
                </a:uFill>
                <a:latin typeface="Arial"/>
              </a:rPr>
              <a:t>Dire </a:t>
            </a:r>
            <a:r>
              <a:rPr lang="en-US" sz="2000" b="1" u="sng" strike="noStrike" spc="-1" dirty="0" err="1">
                <a:solidFill>
                  <a:srgbClr val="000000"/>
                </a:solidFill>
                <a:uFill>
                  <a:solidFill>
                    <a:srgbClr val="FFFFFF"/>
                  </a:solidFill>
                </a:uFill>
                <a:latin typeface="Arial"/>
              </a:rPr>
              <a:t>che</a:t>
            </a:r>
            <a:r>
              <a:rPr lang="en-US" sz="2000" b="1" u="sng" strike="noStrike" spc="-1" dirty="0">
                <a:solidFill>
                  <a:srgbClr val="000000"/>
                </a:solidFill>
                <a:uFill>
                  <a:solidFill>
                    <a:srgbClr val="FFFFFF"/>
                  </a:solidFill>
                </a:uFill>
                <a:latin typeface="Arial"/>
              </a:rPr>
              <a:t> random walk a </a:t>
            </a:r>
            <a:r>
              <a:rPr lang="en-US" sz="2000" b="1" u="sng" strike="noStrike" spc="-1" dirty="0" err="1">
                <a:solidFill>
                  <a:srgbClr val="000000"/>
                </a:solidFill>
                <a:uFill>
                  <a:solidFill>
                    <a:srgbClr val="FFFFFF"/>
                  </a:solidFill>
                </a:uFill>
                <a:latin typeface="Arial"/>
              </a:rPr>
              <a:t>partenza</a:t>
            </a:r>
            <a:r>
              <a:rPr lang="en-US" sz="2000" b="1" u="sng" strike="noStrike" spc="-1" dirty="0">
                <a:solidFill>
                  <a:srgbClr val="000000"/>
                </a:solidFill>
                <a:uFill>
                  <a:solidFill>
                    <a:srgbClr val="FFFFFF"/>
                  </a:solidFill>
                </a:uFill>
                <a:latin typeface="Arial"/>
              </a:rPr>
              <a:t> </a:t>
            </a:r>
            <a:r>
              <a:rPr lang="en-US" sz="2000" b="1" u="sng" strike="noStrike" spc="-1" dirty="0" err="1">
                <a:solidFill>
                  <a:srgbClr val="000000"/>
                </a:solidFill>
                <a:uFill>
                  <a:solidFill>
                    <a:srgbClr val="FFFFFF"/>
                  </a:solidFill>
                </a:uFill>
                <a:latin typeface="Arial"/>
              </a:rPr>
              <a:t>fissa</a:t>
            </a:r>
            <a:r>
              <a:rPr lang="en-US" sz="2000" b="1" u="sng" strike="noStrike" spc="-1" dirty="0">
                <a:solidFill>
                  <a:srgbClr val="000000"/>
                </a:solidFill>
                <a:uFill>
                  <a:solidFill>
                    <a:srgbClr val="FFFFFF"/>
                  </a:solidFill>
                </a:uFill>
                <a:latin typeface="Arial"/>
              </a:rPr>
              <a:t> ha </a:t>
            </a:r>
            <a:r>
              <a:rPr lang="en-US" sz="2000" b="1" u="sng" strike="noStrike" spc="-1" dirty="0" err="1">
                <a:solidFill>
                  <a:srgbClr val="000000"/>
                </a:solidFill>
                <a:uFill>
                  <a:solidFill>
                    <a:srgbClr val="FFFFFF"/>
                  </a:solidFill>
                </a:uFill>
                <a:latin typeface="Arial"/>
              </a:rPr>
              <a:t>partenza</a:t>
            </a:r>
            <a:r>
              <a:rPr lang="en-US" sz="2000" b="1" u="sng" strike="noStrike" spc="-1" dirty="0">
                <a:solidFill>
                  <a:srgbClr val="000000"/>
                </a:solidFill>
                <a:uFill>
                  <a:solidFill>
                    <a:srgbClr val="FFFFFF"/>
                  </a:solidFill>
                </a:uFill>
                <a:latin typeface="Arial"/>
              </a:rPr>
              <a:t> </a:t>
            </a:r>
            <a:r>
              <a:rPr lang="en-US" sz="2000" b="1" u="sng" strike="noStrike" spc="-1" dirty="0" err="1">
                <a:solidFill>
                  <a:srgbClr val="000000"/>
                </a:solidFill>
                <a:uFill>
                  <a:solidFill>
                    <a:srgbClr val="FFFFFF"/>
                  </a:solidFill>
                </a:uFill>
                <a:latin typeface="Arial"/>
              </a:rPr>
              <a:t>sempre</a:t>
            </a:r>
            <a:r>
              <a:rPr lang="en-US" sz="2000" b="1" u="sng" strike="noStrike" spc="-1" dirty="0">
                <a:solidFill>
                  <a:srgbClr val="000000"/>
                </a:solidFill>
                <a:uFill>
                  <a:solidFill>
                    <a:srgbClr val="FFFFFF"/>
                  </a:solidFill>
                </a:uFill>
                <a:latin typeface="Arial"/>
              </a:rPr>
              <a:t> da homepage.</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91757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LINE è un nuovo modello di apprendimento, capace di produrre rappresentazioni vettoriali dei vertici in una rete o grafo. Un grafo è una coppia G = (V, E) di insiemi, dove V insieme dei nodi ed E degli archi. L’obiettivo di LINE è quello di rappresentare ogni vertice v appartenente a v in un vettore </a:t>
            </a:r>
            <a:r>
              <a:rPr lang="it-IT" sz="1200" kern="1200" dirty="0" err="1">
                <a:solidFill>
                  <a:schemeClr val="tx1"/>
                </a:solidFill>
                <a:effectLst/>
                <a:latin typeface="+mn-lt"/>
                <a:ea typeface="+mn-ea"/>
                <a:cs typeface="+mn-cs"/>
              </a:rPr>
              <a:t>Rd</a:t>
            </a:r>
            <a:r>
              <a:rPr lang="it-IT" sz="1200" kern="1200" dirty="0">
                <a:solidFill>
                  <a:schemeClr val="tx1"/>
                </a:solidFill>
                <a:effectLst/>
                <a:latin typeface="+mn-lt"/>
                <a:ea typeface="+mn-ea"/>
                <a:cs typeface="+mn-cs"/>
              </a:rPr>
              <a:t>, dove d è molto più piccolo della dimensione dell’insieme V. </a:t>
            </a:r>
          </a:p>
          <a:p>
            <a:r>
              <a:rPr lang="it-IT" sz="1200" kern="1200" dirty="0">
                <a:solidFill>
                  <a:schemeClr val="tx1"/>
                </a:solidFill>
                <a:effectLst/>
                <a:latin typeface="+mn-lt"/>
                <a:ea typeface="+mn-ea"/>
                <a:cs typeface="+mn-cs"/>
              </a:rPr>
              <a:t>Una particolarità di LINE è che permette di preservare la prossimità di primo e di secondo ordine. </a:t>
            </a:r>
          </a:p>
          <a:p>
            <a:r>
              <a:rPr lang="it-IT" sz="1200" kern="1200" dirty="0">
                <a:solidFill>
                  <a:schemeClr val="tx1"/>
                </a:solidFill>
                <a:effectLst/>
                <a:latin typeface="+mn-lt"/>
                <a:ea typeface="+mn-ea"/>
                <a:cs typeface="+mn-cs"/>
              </a:rPr>
              <a:t>In entrambi si cerca di ottimizzare le funzioni di perdita riportate sulla slide. Per spiegare la differenza tra prossimità di primo e secondo ordine, analizziamo la figura: con prossimità di primo ordine si intende la somiglianza di due nodi, ovvero due nodi sono simili se sono vicini e collegati da un arco (altrimenti la prossimità è 0); con prossimità di secondo ordine, invece, si intende che due nodi sono simili se condividono lo stesso vicinato. </a:t>
            </a:r>
          </a:p>
          <a:p>
            <a:r>
              <a:rPr lang="it-IT" sz="1200" u="sng" kern="1200" dirty="0">
                <a:solidFill>
                  <a:schemeClr val="tx1"/>
                </a:solidFill>
                <a:effectLst/>
                <a:latin typeface="+mn-lt"/>
                <a:ea typeface="+mn-ea"/>
                <a:cs typeface="+mn-cs"/>
              </a:rPr>
              <a:t>La prossimità di primo ordine non è sufficiente per preservare la struttura del network, poiché può capitare che due nodi simili non siano direttamente collegati.</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Per questo è stata implementata la tipologia di secondo ordine.</a:t>
            </a:r>
          </a:p>
          <a:p>
            <a:r>
              <a:rPr lang="it-IT" sz="1200" b="1" kern="1200" dirty="0">
                <a:solidFill>
                  <a:schemeClr val="tx1"/>
                </a:solidFill>
                <a:effectLst/>
                <a:latin typeface="+mn-lt"/>
                <a:ea typeface="+mn-ea"/>
                <a:cs typeface="+mn-cs"/>
              </a:rPr>
              <a:t>La differenza con Word2Vec sta nel fatto che LINE permette di analizzare al più i vicini dei vicini di un dato nodo (relazioni aventi profondità 2); Word2Vec permette di analizzare relazioni più ampie. LINE</a:t>
            </a:r>
            <a:r>
              <a:rPr lang="it-IT" sz="1200" b="1" kern="1200" baseline="0" dirty="0">
                <a:solidFill>
                  <a:schemeClr val="tx1"/>
                </a:solidFill>
                <a:effectLst/>
                <a:latin typeface="+mn-lt"/>
                <a:ea typeface="+mn-ea"/>
                <a:cs typeface="+mn-cs"/>
              </a:rPr>
              <a:t> lavora direttamente sui grafi, Word2Vec ha necessità di avere in input sequenze di parole (</a:t>
            </a:r>
            <a:r>
              <a:rPr lang="it-IT" sz="1200" b="1" kern="1200" baseline="0" dirty="0" err="1">
                <a:solidFill>
                  <a:schemeClr val="tx1"/>
                </a:solidFill>
                <a:effectLst/>
                <a:latin typeface="+mn-lt"/>
                <a:ea typeface="+mn-ea"/>
                <a:cs typeface="+mn-cs"/>
              </a:rPr>
              <a:t>url</a:t>
            </a:r>
            <a:r>
              <a:rPr lang="it-IT" sz="1200" b="1" kern="1200" baseline="0" dirty="0">
                <a:solidFill>
                  <a:schemeClr val="tx1"/>
                </a:solidFill>
                <a:effectLst/>
                <a:latin typeface="+mn-lt"/>
                <a:ea typeface="+mn-ea"/>
                <a:cs typeface="+mn-cs"/>
              </a:rPr>
              <a:t>), nel nostro caso sono sequenze di random </a:t>
            </a:r>
            <a:r>
              <a:rPr lang="it-IT" sz="1200" b="1" kern="1200" baseline="0" dirty="0" err="1">
                <a:solidFill>
                  <a:schemeClr val="tx1"/>
                </a:solidFill>
                <a:effectLst/>
                <a:latin typeface="+mn-lt"/>
                <a:ea typeface="+mn-ea"/>
                <a:cs typeface="+mn-cs"/>
              </a:rPr>
              <a:t>walk</a:t>
            </a:r>
            <a:r>
              <a:rPr lang="it-IT" sz="1200" b="1" kern="1200" baseline="0" dirty="0">
                <a:solidFill>
                  <a:schemeClr val="tx1"/>
                </a:solidFill>
                <a:effectLst/>
                <a:latin typeface="+mn-lt"/>
                <a:ea typeface="+mn-ea"/>
                <a:cs typeface="+mn-cs"/>
              </a:rPr>
              <a:t>.</a:t>
            </a:r>
          </a:p>
          <a:p>
            <a:endParaRPr lang="it-IT" sz="1200" b="1"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4398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b="1" kern="1200" dirty="0">
                <a:solidFill>
                  <a:schemeClr val="tx1"/>
                </a:solidFill>
                <a:effectLst/>
                <a:latin typeface="+mn-lt"/>
                <a:ea typeface="+mn-ea"/>
                <a:cs typeface="+mn-cs"/>
              </a:rPr>
              <a:t>STACCATI DAL PRECEDENTE,</a:t>
            </a:r>
            <a:r>
              <a:rPr lang="it-IT" sz="1200" b="1" kern="1200" baseline="0" dirty="0">
                <a:solidFill>
                  <a:schemeClr val="tx1"/>
                </a:solidFill>
                <a:effectLst/>
                <a:latin typeface="+mn-lt"/>
                <a:ea typeface="+mn-ea"/>
                <a:cs typeface="+mn-cs"/>
              </a:rPr>
              <a:t> dicendo che ora si cerca di creare rappresentazioni vettoriali del contenuto testuale</a:t>
            </a:r>
          </a:p>
          <a:p>
            <a:r>
              <a:rPr lang="it-IT" sz="1200" b="1" kern="1200" baseline="0" dirty="0">
                <a:solidFill>
                  <a:schemeClr val="tx1"/>
                </a:solidFill>
                <a:effectLst/>
                <a:latin typeface="+mn-lt"/>
                <a:ea typeface="+mn-ea"/>
                <a:cs typeface="+mn-cs"/>
              </a:rPr>
              <a:t>[se non ho tempo, finisci solo elencando i fattori]</a:t>
            </a:r>
            <a:endParaRPr lang="it-IT" sz="1200" b="1" kern="1200" dirty="0">
              <a:solidFill>
                <a:schemeClr val="tx1"/>
              </a:solidFill>
              <a:effectLst/>
              <a:latin typeface="+mn-lt"/>
              <a:ea typeface="+mn-ea"/>
              <a:cs typeface="+mn-cs"/>
            </a:endParaRPr>
          </a:p>
          <a:p>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è una funzione che viene usata per misurare l’importanza di un termine rispetto ad un documento o ad una collezione di documenti. È composto da due fattori: </a:t>
            </a:r>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a:t>
            </a:r>
          </a:p>
          <a:p>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misura quante volte un termine appare in un documento. Dato che ogni documento ha un differente numero di parole, è possibile che un termine possa apparire più volte in documenti più lunghi che in quelli più corti. Questo problema viene risolto dividendo la frequenza dei termini per la lunghezza del documento. La frequenza del termine è calcolata dalla formula in slide, dove </a:t>
            </a:r>
            <a:r>
              <a:rPr lang="it-IT" sz="1200" kern="1200" dirty="0" err="1">
                <a:solidFill>
                  <a:schemeClr val="tx1"/>
                </a:solidFill>
                <a:effectLst/>
                <a:latin typeface="+mn-lt"/>
                <a:ea typeface="+mn-ea"/>
                <a:cs typeface="+mn-cs"/>
              </a:rPr>
              <a:t>nij</a:t>
            </a:r>
            <a:r>
              <a:rPr lang="it-IT" sz="1200" kern="1200" dirty="0">
                <a:solidFill>
                  <a:schemeClr val="tx1"/>
                </a:solidFill>
                <a:effectLst/>
                <a:latin typeface="+mn-lt"/>
                <a:ea typeface="+mn-ea"/>
                <a:cs typeface="+mn-cs"/>
              </a:rPr>
              <a:t> è il numero di occorrenze del termine ti che si trova nel documenti dj, il denominatore è la dimensione del documento dj.</a:t>
            </a:r>
          </a:p>
          <a:p>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 misura i termini che si presentano più volte in un documento, ma con meno frequenza in tutta la collezione di documenti. Questo perché potrebbero esserci termini più significativi che appaiono raramente in un documento, ma frequentemente nella collezione dei documenti. La formula calcola proprio questo, dove |D| è il numero di documenti nella collezione, il denominatore è il numero di documenti che contengono il termine 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00619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Doc2Vec è una estensione di word2vec che aggrega tutte le parole di un paragrafo in un vettore. Il processo di apprendimento avviene in maniera simile a word2vec, ma limitando l’apprendimento delle parole ad ogni paragrafo. Vengono create due matrici: una dei paragrafi e una delle parole. Vengono usati gli stessi modelli di apprendimento di Word2Vec. Il vettore del paragrafo è condiviso per tutte le parole che si trovano nello stesso, ma non per altri paragrafi. I vettori dei paragrafi e delle parole vengono usati durante l’apprendimento e aggiornati ad ogni passo.</a:t>
            </a:r>
          </a:p>
          <a:p>
            <a:endParaRPr lang="en-US" sz="2000" b="0" strike="noStrike" spc="-1" dirty="0">
              <a:solidFill>
                <a:srgbClr val="000000"/>
              </a:solidFill>
              <a:uFill>
                <a:solidFill>
                  <a:srgbClr val="FFFFFF"/>
                </a:solidFill>
              </a:uFill>
              <a:latin typeface="Arial"/>
            </a:endParaRPr>
          </a:p>
          <a:p>
            <a:r>
              <a:rPr lang="en-US" sz="2000" b="1" u="sng" strike="noStrike" spc="-1" dirty="0" err="1">
                <a:solidFill>
                  <a:srgbClr val="000000"/>
                </a:solidFill>
                <a:uFill>
                  <a:solidFill>
                    <a:srgbClr val="FFFFFF"/>
                  </a:solidFill>
                </a:uFill>
                <a:latin typeface="Arial"/>
              </a:rPr>
              <a:t>Utilizza</a:t>
            </a:r>
            <a:r>
              <a:rPr lang="en-US" sz="2000" b="1" u="sng" strike="noStrike" spc="-1" baseline="0" dirty="0">
                <a:solidFill>
                  <a:srgbClr val="000000"/>
                </a:solidFill>
                <a:uFill>
                  <a:solidFill>
                    <a:srgbClr val="FFFFFF"/>
                  </a:solidFill>
                </a:uFill>
                <a:latin typeface="Arial"/>
              </a:rPr>
              <a:t> DOCUMENTO al </a:t>
            </a:r>
            <a:r>
              <a:rPr lang="en-US" sz="2000" b="1" u="sng" strike="noStrike" spc="-1" baseline="0" dirty="0" err="1">
                <a:solidFill>
                  <a:srgbClr val="000000"/>
                </a:solidFill>
                <a:uFill>
                  <a:solidFill>
                    <a:srgbClr val="FFFFFF"/>
                  </a:solidFill>
                </a:uFill>
                <a:latin typeface="Arial"/>
              </a:rPr>
              <a:t>posto</a:t>
            </a:r>
            <a:r>
              <a:rPr lang="en-US" sz="2000" b="1" u="sng" strike="noStrike" spc="-1" baseline="0" dirty="0">
                <a:solidFill>
                  <a:srgbClr val="000000"/>
                </a:solidFill>
                <a:uFill>
                  <a:solidFill>
                    <a:srgbClr val="FFFFFF"/>
                  </a:solidFill>
                </a:uFill>
                <a:latin typeface="Arial"/>
              </a:rPr>
              <a:t> di </a:t>
            </a:r>
            <a:r>
              <a:rPr lang="en-US" sz="2000" b="1" u="sng" strike="noStrike" spc="-1" baseline="0" dirty="0" err="1">
                <a:solidFill>
                  <a:srgbClr val="000000"/>
                </a:solidFill>
                <a:uFill>
                  <a:solidFill>
                    <a:srgbClr val="FFFFFF"/>
                  </a:solidFill>
                </a:uFill>
                <a:latin typeface="Arial"/>
              </a:rPr>
              <a:t>paragrafo</a:t>
            </a:r>
            <a:endParaRPr lang="en-US" sz="2000" b="1" u="sng"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97372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L’ultimo passo della metodologia è il Clustering delle pagine apprese. Sono stati utilizzati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sfruttano le rappresentazioni vettoriali, ovvero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Sono stati scelti questi due algoritmi perché sono ben conosciuti ed hanno molte proprietà complementari. Infatti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basa il processo di raggruppamento in base alla distanza dei </a:t>
            </a:r>
            <a:r>
              <a:rPr lang="it-IT" sz="1200" kern="1200" dirty="0" err="1">
                <a:solidFill>
                  <a:schemeClr val="tx1"/>
                </a:solidFill>
                <a:effectLst/>
                <a:latin typeface="+mn-lt"/>
                <a:ea typeface="+mn-ea"/>
                <a:cs typeface="+mn-cs"/>
              </a:rPr>
              <a:t>centroidi</a:t>
            </a:r>
            <a:r>
              <a:rPr lang="it-IT" sz="1200" kern="1200" dirty="0">
                <a:solidFill>
                  <a:schemeClr val="tx1"/>
                </a:solidFill>
                <a:effectLst/>
                <a:latin typeface="+mn-lt"/>
                <a:ea typeface="+mn-ea"/>
                <a:cs typeface="+mn-cs"/>
              </a:rPr>
              <a:t> del cluster (media di tutti i campioni);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si basa sulla densità del cluster.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richiede il numero di cluster da creare in input (etichette distinte in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richiede il numero minimo di elementi che un cluster deve avere per essere considerato come tale (5). </a:t>
            </a:r>
          </a:p>
          <a:p>
            <a:r>
              <a:rPr lang="it-IT" sz="1200" b="1" kern="1200" dirty="0">
                <a:solidFill>
                  <a:schemeClr val="tx1"/>
                </a:solidFill>
                <a:effectLst/>
                <a:latin typeface="+mn-lt"/>
                <a:ea typeface="+mn-ea"/>
                <a:cs typeface="+mn-cs"/>
              </a:rPr>
              <a:t>[Fai vedere la differenza sulle</a:t>
            </a:r>
            <a:r>
              <a:rPr lang="it-IT" sz="1200" b="1" kern="1200" baseline="0" dirty="0">
                <a:solidFill>
                  <a:schemeClr val="tx1"/>
                </a:solidFill>
                <a:effectLst/>
                <a:latin typeface="+mn-lt"/>
                <a:ea typeface="+mn-ea"/>
                <a:cs typeface="+mn-cs"/>
              </a:rPr>
              <a:t> immagini]</a:t>
            </a:r>
            <a:endParaRPr lang="it-IT" sz="1200" b="1"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I vettori, prima di essere usati nel processo di Clustering, sono stati normalizzati con L2. Normalizzare significa ridurre l’effetto degli </a:t>
            </a:r>
            <a:r>
              <a:rPr lang="it-IT" sz="1200" kern="1200" dirty="0" err="1">
                <a:solidFill>
                  <a:schemeClr val="tx1"/>
                </a:solidFill>
                <a:effectLst/>
                <a:latin typeface="+mn-lt"/>
                <a:ea typeface="+mn-ea"/>
                <a:cs typeface="+mn-cs"/>
              </a:rPr>
              <a:t>outlier</a:t>
            </a:r>
            <a:r>
              <a:rPr lang="it-IT" sz="1200" kern="1200" dirty="0">
                <a:solidFill>
                  <a:schemeClr val="tx1"/>
                </a:solidFill>
                <a:effectLst/>
                <a:latin typeface="+mn-lt"/>
                <a:ea typeface="+mn-ea"/>
                <a:cs typeface="+mn-cs"/>
              </a:rPr>
              <a:t>, ovvero dei valori anomali e aberranti che potrebbero portare a risultati fuorvianti (esempio della temperatura di 10 oggetti in una stanza). Esistono vari metodi di normalizzazione, ma secondo diversi studi, la tecnica che ha permesso di ottenere risultati di normalizzazione superiori è stata la L2 per ogni vettore. L2 si basa sulla distanza euclidea [non so magari spiega la formula.. e di che una volta ottenuto il valore, si applica una divisione tra ogni valore del vettore e il valore ottenuto].</a:t>
            </a:r>
          </a:p>
          <a:p>
            <a:endParaRPr lang="it-IT" sz="1200"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Con l2 è possibile combinare i due vettori,</a:t>
            </a:r>
            <a:r>
              <a:rPr lang="it-IT" sz="1200" b="1" kern="1200" baseline="0" dirty="0">
                <a:solidFill>
                  <a:schemeClr val="tx1"/>
                </a:solidFill>
                <a:effectLst/>
                <a:latin typeface="+mn-lt"/>
                <a:ea typeface="+mn-ea"/>
                <a:cs typeface="+mn-cs"/>
              </a:rPr>
              <a:t> evitando che uno dei due predomini sull’altro</a:t>
            </a:r>
            <a:endParaRPr lang="it-IT" sz="1200" b="1"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45940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Per la sperimentazione si</a:t>
            </a:r>
            <a:r>
              <a:rPr lang="it-IT" sz="1200" kern="1200" baseline="0" dirty="0">
                <a:solidFill>
                  <a:schemeClr val="tx1"/>
                </a:solidFill>
                <a:effectLst/>
                <a:latin typeface="+mn-lt"/>
                <a:ea typeface="+mn-ea"/>
                <a:cs typeface="+mn-cs"/>
              </a:rPr>
              <a:t> sono valutate tutte le possibili combinazioni usando l’informazione della struttura, testuale e combinata con entrambi gli algoritmi di Clustering), utilizzando 316 combinazioni per ogni sito [spiega il motivo dell’espressione].</a:t>
            </a:r>
          </a:p>
          <a:p>
            <a:r>
              <a:rPr lang="it-IT" sz="1200" kern="1200" baseline="0" dirty="0">
                <a:solidFill>
                  <a:schemeClr val="tx1"/>
                </a:solidFill>
                <a:effectLst/>
                <a:latin typeface="+mn-lt"/>
                <a:ea typeface="+mn-ea"/>
                <a:cs typeface="+mn-cs"/>
              </a:rPr>
              <a:t>Sono state riportate le configurazioni aventi i valori migliori delle misure: [elenca misure].</a:t>
            </a:r>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pPr lvl="0"/>
            <a:r>
              <a:rPr lang="it-IT" sz="1200" kern="1200" dirty="0">
                <a:solidFill>
                  <a:schemeClr val="tx1"/>
                </a:solidFill>
                <a:effectLst/>
                <a:latin typeface="+mn-lt"/>
                <a:ea typeface="+mn-ea"/>
                <a:cs typeface="+mn-cs"/>
              </a:rPr>
              <a:t>Con omogeneità si calcola se ogni cluster contiene elementi appartenenti alla stessa classe, ovvero della stessa tipologia. </a:t>
            </a:r>
          </a:p>
          <a:p>
            <a:pPr lvl="0"/>
            <a:r>
              <a:rPr lang="it-IT" sz="1200" kern="1200" dirty="0">
                <a:solidFill>
                  <a:schemeClr val="tx1"/>
                </a:solidFill>
                <a:effectLst/>
                <a:latin typeface="+mn-lt"/>
                <a:ea typeface="+mn-ea"/>
                <a:cs typeface="+mn-cs"/>
              </a:rPr>
              <a:t>La completezza è simmetrica all’omogeneità, e calcola che tutti gli elementi di una stessa classe siano in uno stesso cluster.</a:t>
            </a:r>
          </a:p>
          <a:p>
            <a:pPr lvl="0"/>
            <a:r>
              <a:rPr lang="it-IT" sz="1200" kern="1200" dirty="0">
                <a:solidFill>
                  <a:schemeClr val="tx1"/>
                </a:solidFill>
                <a:effectLst/>
                <a:latin typeface="+mn-lt"/>
                <a:ea typeface="+mn-ea"/>
                <a:cs typeface="+mn-cs"/>
              </a:rPr>
              <a:t>V-</a:t>
            </a:r>
            <a:r>
              <a:rPr lang="it-IT" sz="1200" kern="1200" dirty="0" err="1">
                <a:solidFill>
                  <a:schemeClr val="tx1"/>
                </a:solidFill>
                <a:effectLst/>
                <a:latin typeface="+mn-lt"/>
                <a:ea typeface="+mn-ea"/>
                <a:cs typeface="+mn-cs"/>
              </a:rPr>
              <a:t>Measure</a:t>
            </a:r>
            <a:r>
              <a:rPr lang="it-IT" sz="1200" kern="1200" dirty="0">
                <a:solidFill>
                  <a:schemeClr val="tx1"/>
                </a:solidFill>
                <a:effectLst/>
                <a:latin typeface="+mn-lt"/>
                <a:ea typeface="+mn-ea"/>
                <a:cs typeface="+mn-cs"/>
              </a:rPr>
              <a:t> è la media armonica tra omogeneità e completezza, ovvero 2 * (h * c) / (h + c).</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Mutual</a:t>
            </a:r>
            <a:r>
              <a:rPr lang="it-IT" sz="1200" kern="1200" dirty="0">
                <a:solidFill>
                  <a:schemeClr val="tx1"/>
                </a:solidFill>
                <a:effectLst/>
                <a:latin typeface="+mn-lt"/>
                <a:ea typeface="+mn-ea"/>
                <a:cs typeface="+mn-cs"/>
              </a:rPr>
              <a:t> Information calcola la corrispondenza delle due informazioni, ignorando le permutazioni.</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Random Index calcola la percentuale di coppie di elementi per i quali la </a:t>
            </a:r>
            <a:r>
              <a:rPr lang="it-IT" sz="1200" kern="1200" dirty="0" err="1">
                <a:solidFill>
                  <a:schemeClr val="tx1"/>
                </a:solidFill>
                <a:effectLst/>
                <a:latin typeface="+mn-lt"/>
                <a:ea typeface="+mn-ea"/>
                <a:cs typeface="+mn-cs"/>
              </a:rPr>
              <a:t>ground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truth</a:t>
            </a:r>
            <a:r>
              <a:rPr lang="it-IT" sz="1200" kern="1200" dirty="0">
                <a:solidFill>
                  <a:schemeClr val="tx1"/>
                </a:solidFill>
                <a:effectLst/>
                <a:latin typeface="+mn-lt"/>
                <a:ea typeface="+mn-ea"/>
                <a:cs typeface="+mn-cs"/>
              </a:rPr>
              <a:t> e l’algoritmo di Clustering concordano sull’assegnazione. In altre parole, misura </a:t>
            </a:r>
            <a:r>
              <a:rPr lang="it-IT" sz="1200" u="sng" kern="1200" dirty="0">
                <a:solidFill>
                  <a:schemeClr val="tx1"/>
                </a:solidFill>
                <a:effectLst/>
                <a:latin typeface="+mn-lt"/>
                <a:ea typeface="+mn-ea"/>
                <a:cs typeface="+mn-cs"/>
              </a:rPr>
              <a:t>l’accuratezza del processo di Clustering.</a:t>
            </a:r>
          </a:p>
          <a:p>
            <a:pPr lvl="0"/>
            <a:r>
              <a:rPr lang="it-IT" sz="1200" kern="1200" dirty="0">
                <a:solidFill>
                  <a:schemeClr val="tx1"/>
                </a:solidFill>
                <a:effectLst/>
                <a:latin typeface="+mn-lt"/>
                <a:ea typeface="+mn-ea"/>
                <a:cs typeface="+mn-cs"/>
              </a:rPr>
              <a:t>Silhouette misura la forma di ogni Cluster, ovvero quanto un elemento di un Cluster è coeso con gli altri dello stesso raggruppamento e se è ben separato dagli altri insiemi.</a:t>
            </a:r>
          </a:p>
          <a:p>
            <a:r>
              <a:rPr lang="it-IT" sz="1200" kern="1200" dirty="0">
                <a:solidFill>
                  <a:schemeClr val="tx1"/>
                </a:solidFill>
                <a:effectLst/>
                <a:latin typeface="+mn-lt"/>
                <a:ea typeface="+mn-ea"/>
                <a:cs typeface="+mn-cs"/>
              </a:rPr>
              <a:t>La silhouette è l’unica metrica che non ha bisogno della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per restituire un valore, ed è l’unica metrica ad avere come range di valori possibili [-1; 1], a differenza delle altre metriche che hanno [0;1]. Più alto è il valore delle metriche, maggiore sarà la qualità dei cluster prodotti.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84581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kern="1200" dirty="0">
                <a:solidFill>
                  <a:schemeClr val="tx1"/>
                </a:solidFill>
                <a:effectLst/>
                <a:latin typeface="+mn-lt"/>
                <a:ea typeface="+mn-ea"/>
                <a:cs typeface="+mn-cs"/>
              </a:rPr>
              <a:t>Di seguito si fanno vedere i</a:t>
            </a:r>
            <a:r>
              <a:rPr lang="it-IT" sz="1200" b="1" kern="1200" baseline="0" dirty="0">
                <a:solidFill>
                  <a:schemeClr val="tx1"/>
                </a:solidFill>
                <a:effectLst/>
                <a:latin typeface="+mn-lt"/>
                <a:ea typeface="+mn-ea"/>
                <a:cs typeface="+mn-cs"/>
              </a:rPr>
              <a:t> siti utilizzati, aventi numero pagine, archi, archi liste web e cluster. L’obiettivo non è quello di confrontare algoritmi di </a:t>
            </a:r>
            <a:r>
              <a:rPr lang="it-IT" sz="1200" b="1" kern="1200" baseline="0" dirty="0" err="1">
                <a:solidFill>
                  <a:schemeClr val="tx1"/>
                </a:solidFill>
                <a:effectLst/>
                <a:latin typeface="+mn-lt"/>
                <a:ea typeface="+mn-ea"/>
                <a:cs typeface="+mn-cs"/>
              </a:rPr>
              <a:t>clustering</a:t>
            </a:r>
            <a:r>
              <a:rPr lang="it-IT" sz="1200" b="1" kern="1200" baseline="0" dirty="0">
                <a:solidFill>
                  <a:schemeClr val="tx1"/>
                </a:solidFill>
                <a:effectLst/>
                <a:latin typeface="+mn-lt"/>
                <a:ea typeface="+mn-ea"/>
                <a:cs typeface="+mn-cs"/>
              </a:rPr>
              <a:t>, sono stati inseriti in input agli algoritmi di </a:t>
            </a:r>
            <a:r>
              <a:rPr lang="it-IT" sz="1200" b="1" kern="1200" baseline="0" dirty="0" err="1">
                <a:solidFill>
                  <a:schemeClr val="tx1"/>
                </a:solidFill>
                <a:effectLst/>
                <a:latin typeface="+mn-lt"/>
                <a:ea typeface="+mn-ea"/>
                <a:cs typeface="+mn-cs"/>
              </a:rPr>
              <a:t>clustering</a:t>
            </a:r>
            <a:r>
              <a:rPr lang="it-IT" sz="1200" b="1" kern="1200" baseline="0" dirty="0">
                <a:solidFill>
                  <a:schemeClr val="tx1"/>
                </a:solidFill>
                <a:effectLst/>
                <a:latin typeface="+mn-lt"/>
                <a:ea typeface="+mn-ea"/>
                <a:cs typeface="+mn-cs"/>
              </a:rPr>
              <a:t> i parametri ottimali.</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la sperimentazione sono stati usati 4 siti del dipartimento di informatica, riportati in tabella in tabella. Sempre in tabella è possibile notare le dimensioni di ogni sito al termine del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La colonna numero pagine sono le pagine estratte sia dal crawler a liste di costrizione che quello tradizionale. Sono stati inoltre riportati sia il numero di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tradizionale (seconda colonna), sia il numero degli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a liste di costrizione (terza colonna). </a:t>
            </a:r>
            <a:r>
              <a:rPr lang="it-IT" sz="1200" u="sng" kern="1200" dirty="0">
                <a:solidFill>
                  <a:schemeClr val="tx1"/>
                </a:solidFill>
                <a:effectLst/>
                <a:latin typeface="+mn-lt"/>
                <a:ea typeface="+mn-ea"/>
                <a:cs typeface="+mn-cs"/>
              </a:rPr>
              <a:t>Nell’ultima colonna sono stati inseriti il numero dei cluster identificati manualmente dall’esperto durante la generazione della </a:t>
            </a:r>
            <a:r>
              <a:rPr lang="it-IT" sz="1200" u="sng" kern="1200" dirty="0" err="1">
                <a:solidFill>
                  <a:schemeClr val="tx1"/>
                </a:solidFill>
                <a:effectLst/>
                <a:latin typeface="+mn-lt"/>
                <a:ea typeface="+mn-ea"/>
                <a:cs typeface="+mn-cs"/>
              </a:rPr>
              <a:t>ground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truth</a:t>
            </a:r>
            <a:r>
              <a:rPr lang="it-IT" sz="1200" u="sng" kern="1200" dirty="0">
                <a:solidFill>
                  <a:schemeClr val="tx1"/>
                </a:solidFill>
                <a:effectLst/>
                <a:latin typeface="+mn-lt"/>
                <a:ea typeface="+mn-ea"/>
                <a:cs typeface="+mn-cs"/>
              </a:rPr>
              <a:t>. La </a:t>
            </a:r>
            <a:r>
              <a:rPr lang="it-IT" sz="1200" u="sng" kern="1200" dirty="0" err="1">
                <a:solidFill>
                  <a:schemeClr val="tx1"/>
                </a:solidFill>
                <a:effectLst/>
                <a:latin typeface="+mn-lt"/>
                <a:ea typeface="+mn-ea"/>
                <a:cs typeface="+mn-cs"/>
              </a:rPr>
              <a:t>ground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truth</a:t>
            </a:r>
            <a:r>
              <a:rPr lang="it-IT" sz="1200" u="sng" kern="1200" dirty="0">
                <a:solidFill>
                  <a:schemeClr val="tx1"/>
                </a:solidFill>
                <a:effectLst/>
                <a:latin typeface="+mn-lt"/>
                <a:ea typeface="+mn-ea"/>
                <a:cs typeface="+mn-cs"/>
              </a:rPr>
              <a:t> è una tabella di verità, dove sono state riportate le pagine che sono state clusterizzate manualmente dall’esperto.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395221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[Spiega</a:t>
            </a:r>
            <a:r>
              <a:rPr lang="it-IT" sz="1200" kern="1200" baseline="0" dirty="0">
                <a:solidFill>
                  <a:schemeClr val="tx1"/>
                </a:solidFill>
                <a:effectLst/>
                <a:latin typeface="+mn-lt"/>
                <a:ea typeface="+mn-ea"/>
                <a:cs typeface="+mn-cs"/>
              </a:rPr>
              <a:t> test di </a:t>
            </a:r>
            <a:r>
              <a:rPr lang="it-IT" sz="1200" kern="1200" baseline="0" dirty="0" err="1">
                <a:solidFill>
                  <a:schemeClr val="tx1"/>
                </a:solidFill>
                <a:effectLst/>
                <a:latin typeface="+mn-lt"/>
                <a:ea typeface="+mn-ea"/>
                <a:cs typeface="+mn-cs"/>
              </a:rPr>
              <a:t>Wilcoxon</a:t>
            </a:r>
            <a:r>
              <a:rPr lang="it-IT" sz="1200" kern="1200" baseline="0" dirty="0">
                <a:solidFill>
                  <a:schemeClr val="tx1"/>
                </a:solidFill>
                <a:effectLst/>
                <a:latin typeface="+mn-lt"/>
                <a:ea typeface="+mn-ea"/>
                <a:cs typeface="+mn-cs"/>
              </a:rPr>
              <a:t> con il </a:t>
            </a:r>
            <a:r>
              <a:rPr lang="it-IT" sz="1200" kern="1200" baseline="0" dirty="0" err="1">
                <a:solidFill>
                  <a:schemeClr val="tx1"/>
                </a:solidFill>
                <a:effectLst/>
                <a:latin typeface="+mn-lt"/>
                <a:ea typeface="+mn-ea"/>
                <a:cs typeface="+mn-cs"/>
              </a:rPr>
              <a:t>p</a:t>
            </a:r>
            <a:r>
              <a:rPr lang="it-IT" sz="1200" kern="1200" baseline="0" dirty="0">
                <a:solidFill>
                  <a:schemeClr val="tx1"/>
                </a:solidFill>
                <a:effectLst/>
                <a:latin typeface="+mn-lt"/>
                <a:ea typeface="+mn-ea"/>
                <a:cs typeface="+mn-cs"/>
              </a:rPr>
              <a:t> </a:t>
            </a:r>
            <a:r>
              <a:rPr lang="it-IT" sz="1200" kern="1200" baseline="0" dirty="0" err="1">
                <a:solidFill>
                  <a:schemeClr val="tx1"/>
                </a:solidFill>
                <a:effectLst/>
                <a:latin typeface="+mn-lt"/>
                <a:ea typeface="+mn-ea"/>
                <a:cs typeface="+mn-cs"/>
              </a:rPr>
              <a:t>value</a:t>
            </a:r>
            <a:r>
              <a:rPr lang="it-IT" sz="1200" kern="1200" baseline="0" dirty="0">
                <a:solidFill>
                  <a:schemeClr val="tx1"/>
                </a:solidFill>
                <a:effectLst/>
                <a:latin typeface="+mn-lt"/>
                <a:ea typeface="+mn-ea"/>
                <a:cs typeface="+mn-cs"/>
              </a:rPr>
              <a:t>]</a:t>
            </a:r>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In generale, si può notare come l’algoritmo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riesce a sfruttare le informazioni estratte è </a:t>
            </a:r>
            <a:r>
              <a:rPr lang="it-IT" sz="1200" b="1" kern="1200" dirty="0" err="1">
                <a:solidFill>
                  <a:schemeClr val="tx1"/>
                </a:solidFill>
                <a:effectLst/>
                <a:latin typeface="+mn-lt"/>
                <a:ea typeface="+mn-ea"/>
                <a:cs typeface="+mn-cs"/>
              </a:rPr>
              <a:t>KMeans</a:t>
            </a:r>
            <a:r>
              <a:rPr lang="it-IT" sz="1200" b="1" kern="120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dirty="0">
                <a:solidFill>
                  <a:schemeClr val="tx1"/>
                </a:solidFill>
                <a:effectLst/>
                <a:latin typeface="+mn-lt"/>
                <a:ea typeface="+mn-ea"/>
                <a:cs typeface="+mn-cs"/>
              </a:rPr>
              <a:t>I </a:t>
            </a:r>
            <a:r>
              <a:rPr lang="it-IT" sz="1200" b="1" kern="1200" dirty="0" err="1">
                <a:solidFill>
                  <a:schemeClr val="tx1"/>
                </a:solidFill>
                <a:effectLst/>
                <a:latin typeface="+mn-lt"/>
                <a:ea typeface="+mn-ea"/>
                <a:cs typeface="+mn-cs"/>
              </a:rPr>
              <a:t>dataset</a:t>
            </a:r>
            <a:r>
              <a:rPr lang="it-IT" sz="1200" b="1" kern="1200" dirty="0">
                <a:solidFill>
                  <a:schemeClr val="tx1"/>
                </a:solidFill>
                <a:effectLst/>
                <a:latin typeface="+mn-lt"/>
                <a:ea typeface="+mn-ea"/>
                <a:cs typeface="+mn-cs"/>
              </a:rPr>
              <a:t> utilizzati sono</a:t>
            </a:r>
            <a:r>
              <a:rPr lang="it-IT" sz="1200" b="1" kern="1200" baseline="0" dirty="0">
                <a:solidFill>
                  <a:schemeClr val="tx1"/>
                </a:solidFill>
                <a:effectLst/>
                <a:latin typeface="+mn-lt"/>
                <a:ea typeface="+mn-ea"/>
                <a:cs typeface="+mn-cs"/>
              </a:rPr>
              <a:t> altamente strutturati, e si evince dalla tabella, e questo non ha permesso alle liste web di filtrare i link rumore (sono state filtrate pochissime)</a:t>
            </a:r>
            <a:endParaRPr lang="it-IT" sz="1200" b="1"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L’uso delle liste non migliora in maniera significativa le performance degli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Evidentemente i siti web sono altamente strutturati, anche perché, se non fosse stato così, l’esperto non sarebbe riuscito ad assegnare manualmente le pagine ai vari cluster, creando 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a:t>
            </a:r>
          </a:p>
          <a:p>
            <a:endParaRPr lang="it-IT" sz="1200" b="0" strike="noStrike" kern="1200" spc="-1" dirty="0">
              <a:solidFill>
                <a:schemeClr val="tx1"/>
              </a:solidFill>
              <a:effectLst/>
              <a:uFill>
                <a:solidFill>
                  <a:srgbClr val="FFFFFF"/>
                </a:solidFill>
              </a:uFill>
              <a:latin typeface="+mn-lt"/>
              <a:ea typeface="+mn-ea"/>
              <a:cs typeface="+mn-cs"/>
            </a:endParaRPr>
          </a:p>
          <a:p>
            <a:r>
              <a:rPr lang="it-IT" sz="1200" b="1" u="sng" strike="noStrike" kern="1200" spc="-1" dirty="0">
                <a:solidFill>
                  <a:schemeClr val="tx1"/>
                </a:solidFill>
                <a:effectLst/>
                <a:uFill>
                  <a:solidFill>
                    <a:srgbClr val="FFFFFF"/>
                  </a:solidFill>
                </a:uFill>
                <a:latin typeface="+mn-lt"/>
                <a:ea typeface="+mn-ea"/>
                <a:cs typeface="+mn-cs"/>
              </a:rPr>
              <a:t>Nel caso di LC ed NC, dato</a:t>
            </a:r>
            <a:r>
              <a:rPr lang="it-IT" sz="1200" b="1" u="sng" strike="noStrike" kern="1200" spc="-1" baseline="0" dirty="0">
                <a:solidFill>
                  <a:schemeClr val="tx1"/>
                </a:solidFill>
                <a:effectLst/>
                <a:uFill>
                  <a:solidFill>
                    <a:srgbClr val="FFFFFF"/>
                  </a:solidFill>
                </a:uFill>
                <a:latin typeface="+mn-lt"/>
                <a:ea typeface="+mn-ea"/>
                <a:cs typeface="+mn-cs"/>
              </a:rPr>
              <a:t> che sono stati presi siti altamente strutturati, le liste hanno filtrato pochi link rumore, producendo un </a:t>
            </a:r>
            <a:r>
              <a:rPr lang="it-IT" sz="1200" b="1" u="sng" strike="noStrike" kern="1200" spc="-1" baseline="0" dirty="0" err="1">
                <a:solidFill>
                  <a:schemeClr val="tx1"/>
                </a:solidFill>
                <a:effectLst/>
                <a:uFill>
                  <a:solidFill>
                    <a:srgbClr val="FFFFFF"/>
                  </a:solidFill>
                </a:uFill>
                <a:latin typeface="+mn-lt"/>
                <a:ea typeface="+mn-ea"/>
                <a:cs typeface="+mn-cs"/>
              </a:rPr>
              <a:t>sottografo</a:t>
            </a:r>
            <a:r>
              <a:rPr lang="it-IT" sz="1200" b="1" u="sng" strike="noStrike" kern="1200" spc="-1" baseline="0" dirty="0">
                <a:solidFill>
                  <a:schemeClr val="tx1"/>
                </a:solidFill>
                <a:effectLst/>
                <a:uFill>
                  <a:solidFill>
                    <a:srgbClr val="FFFFFF"/>
                  </a:solidFill>
                </a:uFill>
                <a:latin typeface="+mn-lt"/>
                <a:ea typeface="+mn-ea"/>
                <a:cs typeface="+mn-cs"/>
              </a:rPr>
              <a:t> molto simile a quello delle liste web.</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2000" b="1" u="sng" strike="noStrike" kern="1200" spc="-1" dirty="0">
                <a:solidFill>
                  <a:schemeClr val="tx1"/>
                </a:solidFill>
                <a:effectLst/>
                <a:uFill>
                  <a:solidFill>
                    <a:srgbClr val="FFFFFF"/>
                  </a:solidFill>
                </a:uFill>
                <a:latin typeface="+mn-lt"/>
                <a:ea typeface="+mn-ea"/>
                <a:cs typeface="+mn-cs"/>
              </a:rPr>
              <a:t>I</a:t>
            </a:r>
            <a:r>
              <a:rPr lang="it-IT" sz="2000" b="1" u="sng" strike="noStrike" kern="1200" spc="-1" baseline="0" dirty="0">
                <a:solidFill>
                  <a:schemeClr val="tx1"/>
                </a:solidFill>
                <a:effectLst/>
                <a:uFill>
                  <a:solidFill>
                    <a:srgbClr val="FFFFFF"/>
                  </a:solidFill>
                </a:uFill>
                <a:latin typeface="+mn-lt"/>
                <a:ea typeface="+mn-ea"/>
                <a:cs typeface="+mn-cs"/>
              </a:rPr>
              <a:t> vettori che si sono generati vengono raggruppati meglio con algoritmi basati su </a:t>
            </a:r>
            <a:r>
              <a:rPr lang="it-IT" sz="2000" b="1" u="sng" strike="noStrike" kern="1200" spc="-1" baseline="0" dirty="0" err="1">
                <a:solidFill>
                  <a:schemeClr val="tx1"/>
                </a:solidFill>
                <a:effectLst/>
                <a:uFill>
                  <a:solidFill>
                    <a:srgbClr val="FFFFFF"/>
                  </a:solidFill>
                </a:uFill>
                <a:latin typeface="+mn-lt"/>
                <a:ea typeface="+mn-ea"/>
                <a:cs typeface="+mn-cs"/>
              </a:rPr>
              <a:t>centroidi</a:t>
            </a:r>
            <a:r>
              <a:rPr lang="it-IT" sz="2000" b="1" u="sng" strike="noStrike" kern="1200" spc="-1" baseline="0" dirty="0">
                <a:solidFill>
                  <a:schemeClr val="tx1"/>
                </a:solidFill>
                <a:effectLst/>
                <a:uFill>
                  <a:solidFill>
                    <a:srgbClr val="FFFFFF"/>
                  </a:solidFill>
                </a:uFill>
                <a:latin typeface="+mn-lt"/>
                <a:ea typeface="+mn-ea"/>
                <a:cs typeface="+mn-cs"/>
              </a:rPr>
              <a:t>.</a:t>
            </a:r>
            <a:endParaRPr lang="it-IT" sz="2000" b="1" u="sng" strike="noStrike" kern="1200" spc="-1" dirty="0">
              <a:solidFill>
                <a:schemeClr val="tx1"/>
              </a:solidFill>
              <a:effectLst/>
              <a:uFill>
                <a:solidFill>
                  <a:srgbClr val="FFFFFF"/>
                </a:solidFill>
              </a:uFill>
              <a:latin typeface="+mn-lt"/>
              <a:ea typeface="+mn-ea"/>
              <a:cs typeface="+mn-cs"/>
            </a:endParaRPr>
          </a:p>
          <a:p>
            <a:endParaRPr lang="en-US" sz="2000" b="1" u="sng"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78716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a:lnSpc>
                <a:spcPct val="100000"/>
              </a:lnSpc>
            </a:pPr>
            <a:r>
              <a:rPr lang="en-US" spc="-1" dirty="0">
                <a:solidFill>
                  <a:srgbClr val="000000"/>
                </a:solidFill>
                <a:uFill>
                  <a:solidFill>
                    <a:srgbClr val="FFFFFF"/>
                  </a:solidFill>
                </a:uFill>
                <a:latin typeface="+mn-lt"/>
              </a:rPr>
              <a:t>Il Web è</a:t>
            </a:r>
            <a:r>
              <a:rPr lang="en-US" spc="-1" baseline="0" dirty="0">
                <a:solidFill>
                  <a:srgbClr val="000000"/>
                </a:solidFill>
                <a:uFill>
                  <a:solidFill>
                    <a:srgbClr val="FFFFFF"/>
                  </a:solidFill>
                </a:uFill>
                <a:latin typeface="+mn-lt"/>
              </a:rPr>
              <a:t> la </a:t>
            </a:r>
            <a:r>
              <a:rPr lang="en-US" spc="-1" baseline="0" dirty="0" err="1">
                <a:solidFill>
                  <a:srgbClr val="000000"/>
                </a:solidFill>
                <a:uFill>
                  <a:solidFill>
                    <a:srgbClr val="FFFFFF"/>
                  </a:solidFill>
                </a:uFill>
                <a:latin typeface="+mn-lt"/>
              </a:rPr>
              <a:t>più</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grande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ed</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eterogenea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sorgente</a:t>
            </a:r>
            <a:r>
              <a:rPr lang="en-US" spc="-1" baseline="0" dirty="0">
                <a:solidFill>
                  <a:srgbClr val="000000"/>
                </a:solidFill>
                <a:uFill>
                  <a:solidFill>
                    <a:srgbClr val="FFFFFF"/>
                  </a:solidFill>
                </a:uFill>
                <a:latin typeface="+mn-lt"/>
              </a:rPr>
              <a:t> di </a:t>
            </a:r>
            <a:r>
              <a:rPr lang="en-US" spc="-1" baseline="0" dirty="0" err="1">
                <a:solidFill>
                  <a:srgbClr val="000000"/>
                </a:solidFill>
                <a:uFill>
                  <a:solidFill>
                    <a:srgbClr val="FFFFFF"/>
                  </a:solidFill>
                </a:uFill>
                <a:latin typeface="+mn-lt"/>
              </a:rPr>
              <a:t>informazioni</a:t>
            </a:r>
            <a:r>
              <a:rPr lang="en-US" spc="-1" baseline="0" dirty="0">
                <a:solidFill>
                  <a:srgbClr val="000000"/>
                </a:solidFill>
                <a:uFill>
                  <a:solidFill>
                    <a:srgbClr val="FFFFFF"/>
                  </a:solidFill>
                </a:uFill>
                <a:latin typeface="+mn-lt"/>
              </a:rPr>
              <a:t>, </a:t>
            </a:r>
            <a:r>
              <a:rPr lang="en-US" b="1" spc="-1" baseline="0" dirty="0" err="1">
                <a:solidFill>
                  <a:srgbClr val="000000"/>
                </a:solidFill>
                <a:uFill>
                  <a:solidFill>
                    <a:srgbClr val="FFFFFF"/>
                  </a:solidFill>
                </a:uFill>
                <a:latin typeface="+mn-lt"/>
              </a:rPr>
              <a:t>grande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perchè</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sono</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archiviati</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nel</a:t>
            </a:r>
            <a:r>
              <a:rPr lang="en-US" spc="-1" baseline="0" dirty="0">
                <a:solidFill>
                  <a:srgbClr val="000000"/>
                </a:solidFill>
                <a:uFill>
                  <a:solidFill>
                    <a:srgbClr val="FFFFFF"/>
                  </a:solidFill>
                </a:uFill>
                <a:latin typeface="+mn-lt"/>
              </a:rPr>
              <a:t> Web un gran </a:t>
            </a:r>
            <a:r>
              <a:rPr lang="en-US" spc="-1" baseline="0" dirty="0" err="1">
                <a:solidFill>
                  <a:srgbClr val="000000"/>
                </a:solidFill>
                <a:uFill>
                  <a:solidFill>
                    <a:srgbClr val="FFFFFF"/>
                  </a:solidFill>
                </a:uFill>
                <a:latin typeface="+mn-lt"/>
              </a:rPr>
              <a:t>numero</a:t>
            </a:r>
            <a:r>
              <a:rPr lang="en-US" spc="-1" baseline="0" dirty="0">
                <a:solidFill>
                  <a:srgbClr val="000000"/>
                </a:solidFill>
                <a:uFill>
                  <a:solidFill>
                    <a:srgbClr val="FFFFFF"/>
                  </a:solidFill>
                </a:uFill>
                <a:latin typeface="+mn-lt"/>
              </a:rPr>
              <a:t> di </a:t>
            </a:r>
            <a:r>
              <a:rPr lang="en-US" spc="-1" baseline="0" dirty="0" err="1">
                <a:solidFill>
                  <a:srgbClr val="000000"/>
                </a:solidFill>
                <a:uFill>
                  <a:solidFill>
                    <a:srgbClr val="FFFFFF"/>
                  </a:solidFill>
                </a:uFill>
                <a:latin typeface="+mn-lt"/>
              </a:rPr>
              <a:t>informazioni</a:t>
            </a:r>
            <a:r>
              <a:rPr lang="en-US" spc="-1" baseline="0" dirty="0">
                <a:solidFill>
                  <a:srgbClr val="000000"/>
                </a:solidFill>
                <a:uFill>
                  <a:solidFill>
                    <a:srgbClr val="FFFFFF"/>
                  </a:solidFill>
                </a:uFill>
                <a:latin typeface="+mn-lt"/>
              </a:rPr>
              <a:t>; </a:t>
            </a:r>
            <a:r>
              <a:rPr lang="en-US" b="1" spc="-1" baseline="0" dirty="0" err="1">
                <a:solidFill>
                  <a:srgbClr val="000000"/>
                </a:solidFill>
                <a:uFill>
                  <a:solidFill>
                    <a:srgbClr val="FFFFFF"/>
                  </a:solidFill>
                </a:uFill>
                <a:latin typeface="+mn-lt"/>
              </a:rPr>
              <a:t>eterogenea</a:t>
            </a:r>
            <a:r>
              <a:rPr lang="en-US" b="1"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perchè</a:t>
            </a:r>
            <a:r>
              <a:rPr lang="en-US" b="0" spc="-1" baseline="0" dirty="0">
                <a:solidFill>
                  <a:srgbClr val="000000"/>
                </a:solidFill>
                <a:uFill>
                  <a:solidFill>
                    <a:srgbClr val="FFFFFF"/>
                  </a:solidFill>
                </a:uFill>
                <a:latin typeface="+mn-lt"/>
              </a:rPr>
              <a:t> è compost da </a:t>
            </a:r>
            <a:r>
              <a:rPr lang="en-US" b="0" spc="-1" baseline="0" dirty="0" err="1">
                <a:solidFill>
                  <a:srgbClr val="000000"/>
                </a:solidFill>
                <a:uFill>
                  <a:solidFill>
                    <a:srgbClr val="FFFFFF"/>
                  </a:solidFill>
                </a:uFill>
                <a:latin typeface="+mn-lt"/>
              </a:rPr>
              <a:t>pagine</a:t>
            </a:r>
            <a:r>
              <a:rPr lang="en-US" b="0" spc="-1" baseline="0" dirty="0">
                <a:solidFill>
                  <a:srgbClr val="000000"/>
                </a:solidFill>
                <a:uFill>
                  <a:solidFill>
                    <a:srgbClr val="FFFFFF"/>
                  </a:solidFill>
                </a:uFill>
                <a:latin typeface="+mn-lt"/>
              </a:rPr>
              <a:t> di tipi </a:t>
            </a:r>
            <a:r>
              <a:rPr lang="en-US" b="0" spc="-1" baseline="0" dirty="0" err="1">
                <a:solidFill>
                  <a:srgbClr val="000000"/>
                </a:solidFill>
                <a:uFill>
                  <a:solidFill>
                    <a:srgbClr val="FFFFFF"/>
                  </a:solidFill>
                </a:uFill>
                <a:latin typeface="+mn-lt"/>
              </a:rPr>
              <a:t>differenti</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ovvero</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pagine</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strutturate</a:t>
            </a:r>
            <a:r>
              <a:rPr lang="en-US" b="0" spc="-1" baseline="0" dirty="0">
                <a:solidFill>
                  <a:srgbClr val="000000"/>
                </a:solidFill>
                <a:uFill>
                  <a:solidFill>
                    <a:srgbClr val="FFFFFF"/>
                  </a:solidFill>
                </a:uFill>
                <a:latin typeface="+mn-lt"/>
              </a:rPr>
              <a:t> e non </a:t>
            </a:r>
            <a:r>
              <a:rPr lang="en-US" b="0" spc="-1" baseline="0" dirty="0" err="1">
                <a:solidFill>
                  <a:srgbClr val="000000"/>
                </a:solidFill>
                <a:uFill>
                  <a:solidFill>
                    <a:srgbClr val="FFFFFF"/>
                  </a:solidFill>
                </a:uFill>
                <a:latin typeface="+mn-lt"/>
              </a:rPr>
              <a:t>strutturate</a:t>
            </a:r>
            <a:r>
              <a:rPr lang="en-US" b="0" spc="-1" baseline="0" dirty="0">
                <a:solidFill>
                  <a:srgbClr val="000000"/>
                </a:solidFill>
                <a:uFill>
                  <a:solidFill>
                    <a:srgbClr val="FFFFFF"/>
                  </a:solidFill>
                </a:uFill>
                <a:latin typeface="+mn-lt"/>
              </a:rPr>
              <a:t>.</a:t>
            </a:r>
            <a:endParaRPr lang="en-US" spc="-1" dirty="0">
              <a:solidFill>
                <a:srgbClr val="000000"/>
              </a:solidFill>
              <a:uFill>
                <a:solidFill>
                  <a:srgbClr val="FFFFFF"/>
                </a:solidFill>
              </a:uFill>
              <a:latin typeface="+mn-lt"/>
            </a:endParaRPr>
          </a:p>
          <a:p>
            <a:pPr>
              <a:lnSpc>
                <a:spcPct val="100000"/>
              </a:lnSpc>
            </a:pPr>
            <a:r>
              <a:rPr lang="en-US" spc="-1" dirty="0">
                <a:solidFill>
                  <a:srgbClr val="000000"/>
                </a:solidFill>
                <a:uFill>
                  <a:solidFill>
                    <a:srgbClr val="FFFFFF"/>
                  </a:solidFill>
                </a:uFill>
                <a:latin typeface="+mn-lt"/>
              </a:rPr>
              <a:t>Date le </a:t>
            </a:r>
            <a:r>
              <a:rPr lang="en-US" spc="-1" dirty="0" err="1">
                <a:solidFill>
                  <a:srgbClr val="000000"/>
                </a:solidFill>
                <a:uFill>
                  <a:solidFill>
                    <a:srgbClr val="FFFFFF"/>
                  </a:solidFill>
                </a:uFill>
                <a:latin typeface="+mn-lt"/>
              </a:rPr>
              <a:t>caratteristiche</a:t>
            </a:r>
            <a:r>
              <a:rPr lang="en-US" spc="-1" baseline="0" dirty="0">
                <a:solidFill>
                  <a:srgbClr val="000000"/>
                </a:solidFill>
                <a:uFill>
                  <a:solidFill>
                    <a:srgbClr val="FFFFFF"/>
                  </a:solidFill>
                </a:uFill>
                <a:latin typeface="+mn-lt"/>
              </a:rPr>
              <a:t> del Web, </a:t>
            </a:r>
            <a:r>
              <a:rPr lang="en-US" spc="-1" dirty="0" err="1">
                <a:solidFill>
                  <a:srgbClr val="000000"/>
                </a:solidFill>
                <a:uFill>
                  <a:solidFill>
                    <a:srgbClr val="FFFFFF"/>
                  </a:solidFill>
                </a:uFill>
                <a:latin typeface="+mn-lt"/>
              </a:rPr>
              <a:t>l’organizzazione</a:t>
            </a:r>
            <a:r>
              <a:rPr lang="en-US" spc="-1"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dei</a:t>
            </a:r>
            <a:r>
              <a:rPr lang="en-US" spc="-1"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suoi</a:t>
            </a:r>
            <a:r>
              <a:rPr lang="en-US" spc="-1" baseline="0"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contenuti</a:t>
            </a:r>
            <a:r>
              <a:rPr lang="en-US" spc="-1" baseline="0" dirty="0">
                <a:solidFill>
                  <a:srgbClr val="000000"/>
                </a:solidFill>
                <a:uFill>
                  <a:solidFill>
                    <a:srgbClr val="FFFFFF"/>
                  </a:solidFill>
                </a:uFill>
                <a:latin typeface="+mn-lt"/>
              </a:rPr>
              <a:t> </a:t>
            </a:r>
            <a:r>
              <a:rPr lang="en-US" spc="-1" dirty="0">
                <a:solidFill>
                  <a:srgbClr val="000000"/>
                </a:solidFill>
                <a:uFill>
                  <a:solidFill>
                    <a:srgbClr val="FFFFFF"/>
                  </a:solidFill>
                </a:uFill>
                <a:latin typeface="+mn-lt"/>
              </a:rPr>
              <a:t>è un </a:t>
            </a:r>
            <a:r>
              <a:rPr lang="en-US" spc="-1" dirty="0" err="1">
                <a:solidFill>
                  <a:srgbClr val="000000"/>
                </a:solidFill>
                <a:uFill>
                  <a:solidFill>
                    <a:srgbClr val="FFFFFF"/>
                  </a:solidFill>
                </a:uFill>
                <a:latin typeface="+mn-lt"/>
              </a:rPr>
              <a:t>problema</a:t>
            </a:r>
            <a:r>
              <a:rPr lang="en-US" spc="-1"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rilevante</a:t>
            </a:r>
            <a:r>
              <a:rPr lang="en-US" spc="-1" dirty="0">
                <a:solidFill>
                  <a:srgbClr val="000000"/>
                </a:solidFill>
                <a:uFill>
                  <a:solidFill>
                    <a:srgbClr val="FFFFFF"/>
                  </a:solidFill>
                </a:uFill>
                <a:latin typeface="+mn-lt"/>
              </a:rPr>
              <a:t> per </a:t>
            </a:r>
            <a:r>
              <a:rPr lang="en-US" spc="-1" dirty="0" err="1">
                <a:solidFill>
                  <a:srgbClr val="000000"/>
                </a:solidFill>
                <a:uFill>
                  <a:solidFill>
                    <a:srgbClr val="FFFFFF"/>
                  </a:solidFill>
                </a:uFill>
                <a:latin typeface="+mn-lt"/>
              </a:rPr>
              <a:t>poter</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accedere</a:t>
            </a:r>
            <a:r>
              <a:rPr lang="en-US" spc="-1" baseline="0" dirty="0">
                <a:solidFill>
                  <a:srgbClr val="000000"/>
                </a:solidFill>
                <a:uFill>
                  <a:solidFill>
                    <a:srgbClr val="FFFFFF"/>
                  </a:solidFill>
                </a:uFill>
                <a:latin typeface="+mn-lt"/>
              </a:rPr>
              <a:t> in </a:t>
            </a:r>
            <a:r>
              <a:rPr lang="en-US" spc="-1" baseline="0" dirty="0" err="1">
                <a:solidFill>
                  <a:srgbClr val="000000"/>
                </a:solidFill>
                <a:uFill>
                  <a:solidFill>
                    <a:srgbClr val="FFFFFF"/>
                  </a:solidFill>
                </a:uFill>
                <a:latin typeface="+mn-lt"/>
              </a:rPr>
              <a:t>maniera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mirata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ed</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efficiente</a:t>
            </a:r>
            <a:r>
              <a:rPr lang="en-US" spc="-1" baseline="0" dirty="0">
                <a:solidFill>
                  <a:srgbClr val="000000"/>
                </a:solidFill>
                <a:uFill>
                  <a:solidFill>
                    <a:srgbClr val="FFFFFF"/>
                  </a:solidFill>
                </a:uFill>
                <a:latin typeface="+mn-lt"/>
              </a:rPr>
              <a:t> a </a:t>
            </a:r>
            <a:r>
              <a:rPr lang="en-US" spc="-1" baseline="0" dirty="0" err="1">
                <a:solidFill>
                  <a:srgbClr val="000000"/>
                </a:solidFill>
                <a:uFill>
                  <a:solidFill>
                    <a:srgbClr val="FFFFFF"/>
                  </a:solidFill>
                </a:uFill>
                <a:latin typeface="+mn-lt"/>
              </a:rPr>
              <a:t>queste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informazioni</a:t>
            </a:r>
            <a:r>
              <a:rPr lang="en-US" spc="-1" dirty="0">
                <a:solidFill>
                  <a:srgbClr val="000000"/>
                </a:solidFill>
                <a:uFill>
                  <a:solidFill>
                    <a:srgbClr val="FFFFFF"/>
                  </a:solidFill>
                </a:uFill>
                <a:latin typeface="+mn-lt"/>
              </a:rPr>
              <a:t>.</a:t>
            </a:r>
            <a:endParaRPr lang="it-IT" sz="1200"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044238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[spiega test di </a:t>
            </a:r>
            <a:r>
              <a:rPr lang="it-IT" sz="1200" kern="1200" dirty="0" err="1">
                <a:solidFill>
                  <a:schemeClr val="tx1"/>
                </a:solidFill>
                <a:effectLst/>
                <a:latin typeface="+mn-lt"/>
                <a:ea typeface="+mn-ea"/>
                <a:cs typeface="+mn-cs"/>
              </a:rPr>
              <a:t>Nemenyi</a:t>
            </a:r>
            <a:r>
              <a:rPr lang="it-IT" sz="1200" kern="1200" dirty="0">
                <a:solidFill>
                  <a:schemeClr val="tx1"/>
                </a:solidFill>
                <a:effectLst/>
                <a:latin typeface="+mn-lt"/>
                <a:ea typeface="+mn-ea"/>
                <a:cs typeface="+mn-cs"/>
              </a:rPr>
              <a:t>] </a:t>
            </a:r>
          </a:p>
          <a:p>
            <a:r>
              <a:rPr lang="it-IT" sz="1200" b="1" u="sng" kern="1200" dirty="0">
                <a:solidFill>
                  <a:schemeClr val="tx1"/>
                </a:solidFill>
                <a:effectLst/>
                <a:latin typeface="+mn-lt"/>
                <a:ea typeface="+mn-ea"/>
                <a:cs typeface="+mn-cs"/>
              </a:rPr>
              <a:t>Si ricorda che </a:t>
            </a:r>
            <a:r>
              <a:rPr lang="it-IT" sz="1200" b="1" u="sng" kern="1200" dirty="0" err="1">
                <a:solidFill>
                  <a:schemeClr val="tx1"/>
                </a:solidFill>
                <a:effectLst/>
                <a:latin typeface="+mn-lt"/>
                <a:ea typeface="+mn-ea"/>
                <a:cs typeface="+mn-cs"/>
              </a:rPr>
              <a:t>normalSkipgram</a:t>
            </a:r>
            <a:r>
              <a:rPr lang="it-IT" sz="1200" b="1" u="sng" kern="1200" dirty="0">
                <a:solidFill>
                  <a:schemeClr val="tx1"/>
                </a:solidFill>
                <a:effectLst/>
                <a:latin typeface="+mn-lt"/>
                <a:ea typeface="+mn-ea"/>
                <a:cs typeface="+mn-cs"/>
              </a:rPr>
              <a:t> è lo </a:t>
            </a:r>
            <a:r>
              <a:rPr lang="it-IT" sz="1200" b="1" u="sng" kern="1200" dirty="0" err="1">
                <a:solidFill>
                  <a:schemeClr val="tx1"/>
                </a:solidFill>
                <a:effectLst/>
                <a:latin typeface="+mn-lt"/>
                <a:ea typeface="+mn-ea"/>
                <a:cs typeface="+mn-cs"/>
              </a:rPr>
              <a:t>skipgram</a:t>
            </a:r>
            <a:r>
              <a:rPr lang="it-IT" sz="1200" b="1" u="sng" kern="1200" dirty="0">
                <a:solidFill>
                  <a:schemeClr val="tx1"/>
                </a:solidFill>
                <a:effectLst/>
                <a:latin typeface="+mn-lt"/>
                <a:ea typeface="+mn-ea"/>
                <a:cs typeface="+mn-cs"/>
              </a:rPr>
              <a:t> tradizionale</a:t>
            </a:r>
            <a:r>
              <a:rPr lang="it-IT" sz="1200" b="1" u="sng" kern="1200" baseline="0" dirty="0">
                <a:solidFill>
                  <a:schemeClr val="tx1"/>
                </a:solidFill>
                <a:effectLst/>
                <a:latin typeface="+mn-lt"/>
                <a:ea typeface="+mn-ea"/>
                <a:cs typeface="+mn-cs"/>
              </a:rPr>
              <a:t> abbinato al random </a:t>
            </a:r>
            <a:r>
              <a:rPr lang="it-IT" sz="1200" b="1" u="sng" kern="1200" baseline="0" dirty="0" err="1">
                <a:solidFill>
                  <a:schemeClr val="tx1"/>
                </a:solidFill>
                <a:effectLst/>
                <a:latin typeface="+mn-lt"/>
                <a:ea typeface="+mn-ea"/>
                <a:cs typeface="+mn-cs"/>
              </a:rPr>
              <a:t>walk</a:t>
            </a:r>
            <a:r>
              <a:rPr lang="it-IT" sz="1200" b="1" u="sng" kern="1200" baseline="0" dirty="0">
                <a:solidFill>
                  <a:schemeClr val="tx1"/>
                </a:solidFill>
                <a:effectLst/>
                <a:latin typeface="+mn-lt"/>
                <a:ea typeface="+mn-ea"/>
                <a:cs typeface="+mn-cs"/>
              </a:rPr>
              <a:t> con </a:t>
            </a:r>
            <a:r>
              <a:rPr lang="it-IT" sz="1200" b="1" u="sng" kern="1200" baseline="0" dirty="0" err="1">
                <a:solidFill>
                  <a:schemeClr val="tx1"/>
                </a:solidFill>
                <a:effectLst/>
                <a:latin typeface="+mn-lt"/>
                <a:ea typeface="+mn-ea"/>
                <a:cs typeface="+mn-cs"/>
              </a:rPr>
              <a:t>restart</a:t>
            </a:r>
            <a:r>
              <a:rPr lang="it-IT" sz="1200" b="1" u="sng" kern="1200" baseline="0" dirty="0">
                <a:solidFill>
                  <a:schemeClr val="tx1"/>
                </a:solidFill>
                <a:effectLst/>
                <a:latin typeface="+mn-lt"/>
                <a:ea typeface="+mn-ea"/>
                <a:cs typeface="+mn-cs"/>
              </a:rPr>
              <a:t>, mentre </a:t>
            </a:r>
            <a:r>
              <a:rPr lang="it-IT" sz="1200" b="1" u="sng" kern="1200" baseline="0" dirty="0" err="1">
                <a:solidFill>
                  <a:schemeClr val="tx1"/>
                </a:solidFill>
                <a:effectLst/>
                <a:latin typeface="+mn-lt"/>
                <a:ea typeface="+mn-ea"/>
                <a:cs typeface="+mn-cs"/>
              </a:rPr>
              <a:t>leftskipgram</a:t>
            </a:r>
            <a:r>
              <a:rPr lang="it-IT" sz="1200" b="1" u="sng" kern="1200" baseline="0" dirty="0">
                <a:solidFill>
                  <a:schemeClr val="tx1"/>
                </a:solidFill>
                <a:effectLst/>
                <a:latin typeface="+mn-lt"/>
                <a:ea typeface="+mn-ea"/>
                <a:cs typeface="+mn-cs"/>
              </a:rPr>
              <a:t> è lo </a:t>
            </a:r>
            <a:r>
              <a:rPr lang="it-IT" sz="1200" b="1" u="sng" kern="1200" baseline="0" dirty="0" err="1">
                <a:solidFill>
                  <a:schemeClr val="tx1"/>
                </a:solidFill>
                <a:effectLst/>
                <a:latin typeface="+mn-lt"/>
                <a:ea typeface="+mn-ea"/>
                <a:cs typeface="+mn-cs"/>
              </a:rPr>
              <a:t>skipgram</a:t>
            </a:r>
            <a:r>
              <a:rPr lang="it-IT" sz="1200" b="1" u="sng" kern="1200" baseline="0" dirty="0">
                <a:solidFill>
                  <a:schemeClr val="tx1"/>
                </a:solidFill>
                <a:effectLst/>
                <a:latin typeface="+mn-lt"/>
                <a:ea typeface="+mn-ea"/>
                <a:cs typeface="+mn-cs"/>
              </a:rPr>
              <a:t> modificato abbinato al random </a:t>
            </a:r>
            <a:r>
              <a:rPr lang="it-IT" sz="1200" b="1" u="sng" kern="1200" baseline="0" dirty="0" err="1">
                <a:solidFill>
                  <a:schemeClr val="tx1"/>
                </a:solidFill>
                <a:effectLst/>
                <a:latin typeface="+mn-lt"/>
                <a:ea typeface="+mn-ea"/>
                <a:cs typeface="+mn-cs"/>
              </a:rPr>
              <a:t>walk</a:t>
            </a:r>
            <a:r>
              <a:rPr lang="it-IT" sz="1200" b="1" u="sng" kern="1200" baseline="0" dirty="0">
                <a:solidFill>
                  <a:schemeClr val="tx1"/>
                </a:solidFill>
                <a:effectLst/>
                <a:latin typeface="+mn-lt"/>
                <a:ea typeface="+mn-ea"/>
                <a:cs typeface="+mn-cs"/>
              </a:rPr>
              <a:t> con </a:t>
            </a:r>
            <a:r>
              <a:rPr lang="it-IT" sz="1200" b="1" u="sng" kern="1200" baseline="0" dirty="0" err="1">
                <a:solidFill>
                  <a:schemeClr val="tx1"/>
                </a:solidFill>
                <a:effectLst/>
                <a:latin typeface="+mn-lt"/>
                <a:ea typeface="+mn-ea"/>
                <a:cs typeface="+mn-cs"/>
              </a:rPr>
              <a:t>restart</a:t>
            </a:r>
            <a:r>
              <a:rPr lang="it-IT" sz="1200" b="1" u="sng" kern="1200" baseline="0" dirty="0">
                <a:solidFill>
                  <a:schemeClr val="tx1"/>
                </a:solidFill>
                <a:effectLst/>
                <a:latin typeface="+mn-lt"/>
                <a:ea typeface="+mn-ea"/>
                <a:cs typeface="+mn-cs"/>
              </a:rPr>
              <a:t> dalla homepage.</a:t>
            </a:r>
            <a:endParaRPr lang="it-IT" sz="1200" b="1" u="sng"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non solo, la versione tradizionale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permette di estrarre informazioni più utili per migliorare la bontà del processo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escludere il contesto destro causa un filtraggio di informazioni importanti. </a:t>
            </a:r>
            <a:endParaRPr lang="en-US" sz="2000" b="0" strike="noStrike" spc="-1" baseline="0"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0583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Concludendo, il testo e la struttura del sito forniscono informazioni diverse e complementari che aumentano effettivamente la qualità dei cluster. Le liste Web non hanno prodotto miglioramenti significativi. Neanche considerare più importanti le pagine più vicine alla homepage, utilizzando la versione modificata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non ha prodotto miglioramenti significativi.</a:t>
            </a:r>
          </a:p>
          <a:p>
            <a:r>
              <a:rPr lang="it-IT" sz="1200" kern="1200" dirty="0">
                <a:solidFill>
                  <a:schemeClr val="tx1"/>
                </a:solidFill>
                <a:effectLst/>
                <a:latin typeface="+mn-lt"/>
                <a:ea typeface="+mn-ea"/>
                <a:cs typeface="+mn-cs"/>
              </a:rPr>
              <a:t>Uno sviluppo futuro può essere quello di applicare la metodologia descritta in questa tesi su più sito e meno strutturati, per capire se effettivamente le liste web sono utili a filtrare i link rumore oppure no.</a:t>
            </a:r>
          </a:p>
          <a:p>
            <a:endParaRPr lang="en-US" sz="2000" b="0" strike="noStrike" spc="-1" baseline="0"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92615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Grazie per l’attenzione…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7490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Una possibile soluzione è l’utilizzo</a:t>
            </a:r>
            <a:r>
              <a:rPr lang="it-IT" sz="1200" kern="1200" baseline="0" dirty="0">
                <a:solidFill>
                  <a:schemeClr val="tx1"/>
                </a:solidFill>
                <a:effectLst/>
                <a:latin typeface="+mn-lt"/>
                <a:ea typeface="+mn-ea"/>
                <a:cs typeface="+mn-cs"/>
              </a:rPr>
              <a:t> del Clustering.</a:t>
            </a:r>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Con il termine Clustering ci si riferisce al processo di selezione e raggruppamento, a partire da un set di dati iniziali, di elementi omogenei, avendo come base la somiglianza tra gli stessi.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u="sng" kern="1200" baseline="0" dirty="0">
                <a:solidFill>
                  <a:schemeClr val="tx1"/>
                </a:solidFill>
                <a:effectLst/>
                <a:latin typeface="+mn-lt"/>
                <a:ea typeface="+mn-ea"/>
                <a:cs typeface="+mn-cs"/>
              </a:rPr>
              <a:t>In letteratura, esistono algoritmi di Clustering che raggruppano le pagine, senza combinare le molteplici rappresentazioni di una pagina web, ad esempio il testo, la struttura HTML, proprietà visuali, struttura ad hyperlink. Generalmente ne analizzano soltanto alcune, come: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u="sng" kern="1200" baseline="0" dirty="0">
                <a:solidFill>
                  <a:schemeClr val="tx1"/>
                </a:solidFill>
                <a:effectLst/>
                <a:latin typeface="+mn-lt"/>
                <a:ea typeface="+mn-ea"/>
                <a:cs typeface="+mn-cs"/>
              </a:rPr>
              <a:t>[elenco]</a:t>
            </a:r>
            <a:endParaRPr lang="it-IT" sz="1200" b="1" u="sng"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70900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Ma tali algoritmi presentano delle limitazioni:</a:t>
            </a:r>
          </a:p>
          <a:p>
            <a:pPr lvl="0"/>
            <a:r>
              <a:rPr lang="it-IT" sz="1200" b="1" kern="1200" dirty="0">
                <a:solidFill>
                  <a:schemeClr val="tx1"/>
                </a:solidFill>
                <a:effectLst/>
                <a:latin typeface="+mn-lt"/>
                <a:ea typeface="+mn-ea"/>
                <a:cs typeface="+mn-cs"/>
              </a:rPr>
              <a:t>Contenuto testuale</a:t>
            </a:r>
            <a:r>
              <a:rPr lang="it-IT" sz="1200" kern="1200" dirty="0">
                <a:solidFill>
                  <a:schemeClr val="tx1"/>
                </a:solidFill>
                <a:effectLst/>
                <a:latin typeface="+mn-lt"/>
                <a:ea typeface="+mn-ea"/>
                <a:cs typeface="+mn-cs"/>
              </a:rPr>
              <a:t>: le pagine Web pur avendo lo stesso contenuto informativo, potrebbero essere contestualmente differenti, ovvero il contenuto informativo simile viene inserito in elementi Web aventi diverse regole semantiche (esempio: tabelle o menu di navigazione) e differenti funzionalità (link, pulsanti).</a:t>
            </a:r>
          </a:p>
          <a:p>
            <a:pPr lvl="0"/>
            <a:r>
              <a:rPr lang="it-IT" sz="1200" b="1" kern="1200" dirty="0">
                <a:solidFill>
                  <a:schemeClr val="tx1"/>
                </a:solidFill>
                <a:effectLst/>
                <a:latin typeface="+mn-lt"/>
                <a:ea typeface="+mn-ea"/>
                <a:cs typeface="+mn-cs"/>
              </a:rPr>
              <a:t>Web log</a:t>
            </a:r>
            <a:r>
              <a:rPr lang="it-IT" sz="1200" kern="1200" dirty="0">
                <a:solidFill>
                  <a:schemeClr val="tx1"/>
                </a:solidFill>
                <a:effectLst/>
                <a:latin typeface="+mn-lt"/>
                <a:ea typeface="+mn-ea"/>
                <a:cs typeface="+mn-cs"/>
              </a:rPr>
              <a:t>: la difficoltà sta nel fatto che ogni utente ha un comportamento differente nel Web, avendo come conseguenza una diversa profilazione per ogni utente, portando quindi alla creazione di differenti Cluster di pagine Web, in base ad ogni profilo.</a:t>
            </a:r>
          </a:p>
          <a:p>
            <a:pPr lvl="0"/>
            <a:r>
              <a:rPr lang="it-IT" sz="1200" b="1" kern="1200" dirty="0">
                <a:solidFill>
                  <a:schemeClr val="tx1"/>
                </a:solidFill>
                <a:effectLst/>
                <a:latin typeface="+mn-lt"/>
                <a:ea typeface="+mn-ea"/>
                <a:cs typeface="+mn-cs"/>
              </a:rPr>
              <a:t>HTML</a:t>
            </a:r>
            <a:r>
              <a:rPr lang="it-IT" sz="1200" kern="1200" dirty="0">
                <a:solidFill>
                  <a:schemeClr val="tx1"/>
                </a:solidFill>
                <a:effectLst/>
                <a:latin typeface="+mn-lt"/>
                <a:ea typeface="+mn-ea"/>
                <a:cs typeface="+mn-cs"/>
              </a:rPr>
              <a:t>: La qualità dei Cluster potrebbe abbassarsi se i </a:t>
            </a:r>
            <a:r>
              <a:rPr lang="it-IT" sz="1200" kern="1200" dirty="0" err="1">
                <a:solidFill>
                  <a:schemeClr val="tx1"/>
                </a:solidFill>
                <a:effectLst/>
                <a:latin typeface="+mn-lt"/>
                <a:ea typeface="+mn-ea"/>
                <a:cs typeface="+mn-cs"/>
              </a:rPr>
              <a:t>tag</a:t>
            </a:r>
            <a:r>
              <a:rPr lang="it-IT" sz="1200" kern="1200" dirty="0">
                <a:solidFill>
                  <a:schemeClr val="tx1"/>
                </a:solidFill>
                <a:effectLst/>
                <a:latin typeface="+mn-lt"/>
                <a:ea typeface="+mn-ea"/>
                <a:cs typeface="+mn-cs"/>
              </a:rPr>
              <a:t> sono differenti ma offrono una visualizzazione della pagina Web simile: i dati strutturati, per esempio, inseriti in tabelle o in liste (rispettivamente &lt;</a:t>
            </a:r>
            <a:r>
              <a:rPr lang="it-IT" sz="1200" kern="1200" dirty="0" err="1">
                <a:solidFill>
                  <a:schemeClr val="tx1"/>
                </a:solidFill>
                <a:effectLst/>
                <a:latin typeface="+mn-lt"/>
                <a:ea typeface="+mn-ea"/>
                <a:cs typeface="+mn-cs"/>
              </a:rPr>
              <a:t>table</a:t>
            </a:r>
            <a:r>
              <a:rPr lang="it-IT" sz="1200" kern="1200" dirty="0">
                <a:solidFill>
                  <a:schemeClr val="tx1"/>
                </a:solidFill>
                <a:effectLst/>
                <a:latin typeface="+mn-lt"/>
                <a:ea typeface="+mn-ea"/>
                <a:cs typeface="+mn-cs"/>
              </a:rPr>
              <a:t>&gt; e &lt;</a:t>
            </a:r>
            <a:r>
              <a:rPr lang="it-IT" sz="1200" kern="1200" dirty="0" err="1">
                <a:solidFill>
                  <a:schemeClr val="tx1"/>
                </a:solidFill>
                <a:effectLst/>
                <a:latin typeface="+mn-lt"/>
                <a:ea typeface="+mn-ea"/>
                <a:cs typeface="+mn-cs"/>
              </a:rPr>
              <a:t>ul</a:t>
            </a:r>
            <a:r>
              <a:rPr lang="it-IT" sz="1200" kern="1200" dirty="0">
                <a:solidFill>
                  <a:schemeClr val="tx1"/>
                </a:solidFill>
                <a:effectLst/>
                <a:latin typeface="+mn-lt"/>
                <a:ea typeface="+mn-ea"/>
                <a:cs typeface="+mn-cs"/>
              </a:rPr>
              <a:t>&gt;) hanno una visualizzazione simile, pur avendo una rappresentazione strutturale diversa.</a:t>
            </a:r>
          </a:p>
          <a:p>
            <a:pPr lvl="0"/>
            <a:r>
              <a:rPr lang="it-IT" sz="1200" b="1" kern="1200" dirty="0">
                <a:solidFill>
                  <a:schemeClr val="tx1"/>
                </a:solidFill>
                <a:effectLst/>
                <a:latin typeface="+mn-lt"/>
                <a:ea typeface="+mn-ea"/>
                <a:cs typeface="+mn-cs"/>
              </a:rPr>
              <a:t>Hyperlink</a:t>
            </a:r>
            <a:r>
              <a:rPr lang="it-IT" sz="1200" kern="1200" dirty="0">
                <a:solidFill>
                  <a:schemeClr val="tx1"/>
                </a:solidFill>
                <a:effectLst/>
                <a:latin typeface="+mn-lt"/>
                <a:ea typeface="+mn-ea"/>
                <a:cs typeface="+mn-cs"/>
              </a:rPr>
              <a:t>: se le pagine contengono un numero insufficiente di link, allora la qualità dei Cluster prodotti sarà bassa. Inoltre analizzare tutte le relazioni tra i nodi è </a:t>
            </a:r>
            <a:r>
              <a:rPr lang="it-IT" sz="1200" kern="1200" dirty="0" err="1">
                <a:solidFill>
                  <a:schemeClr val="tx1"/>
                </a:solidFill>
                <a:effectLst/>
                <a:latin typeface="+mn-lt"/>
                <a:ea typeface="+mn-ea"/>
                <a:cs typeface="+mn-cs"/>
              </a:rPr>
              <a:t>computazionalmente</a:t>
            </a:r>
            <a:r>
              <a:rPr lang="it-IT" sz="1200" kern="1200" dirty="0">
                <a:solidFill>
                  <a:schemeClr val="tx1"/>
                </a:solidFill>
                <a:effectLst/>
                <a:latin typeface="+mn-lt"/>
                <a:ea typeface="+mn-ea"/>
                <a:cs typeface="+mn-cs"/>
              </a:rPr>
              <a:t> costoso.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47153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L’obiettivo di questa tesi è quello di raggruppare le pagine appartenenti alla stessa tipologia (per esempio pagine di professori, corsi e prodotti) di un sito Web.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In particolare si è cercato di capire se, combinando le diverse rappresentazioni della pagina Web precedentemente viste, è possibile migliorare la qualità dei Cluster (dei raggruppamenti) prodotti.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Non solo, si è cercato di capire se è possibile aumentare la bontà dei Cluster prodotti dando più importanza alle pagine vicine alla homepage.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86992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a:t>
            </a:r>
            <a:r>
              <a:rPr lang="it-IT" sz="1200" kern="1200" baseline="0" dirty="0">
                <a:solidFill>
                  <a:schemeClr val="tx1"/>
                </a:solidFill>
                <a:effectLst/>
                <a:latin typeface="+mn-lt"/>
                <a:ea typeface="+mn-ea"/>
                <a:cs typeface="+mn-cs"/>
              </a:rPr>
              <a:t> gli obiettivi precedentemente descritti</a:t>
            </a:r>
            <a:r>
              <a:rPr lang="it-IT" sz="1200" kern="1200" dirty="0">
                <a:solidFill>
                  <a:schemeClr val="tx1"/>
                </a:solidFill>
                <a:effectLst/>
                <a:latin typeface="+mn-lt"/>
                <a:ea typeface="+mn-ea"/>
                <a:cs typeface="+mn-cs"/>
              </a:rPr>
              <a:t>, si è definita una metodologia di 3 fasi: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del sito Web, feature </a:t>
            </a:r>
            <a:r>
              <a:rPr lang="it-IT" sz="1200" kern="1200" dirty="0" err="1">
                <a:solidFill>
                  <a:schemeClr val="tx1"/>
                </a:solidFill>
                <a:effectLst/>
                <a:latin typeface="+mn-lt"/>
                <a:ea typeface="+mn-ea"/>
                <a:cs typeface="+mn-cs"/>
              </a:rPr>
              <a:t>construction</a:t>
            </a:r>
            <a:r>
              <a:rPr lang="it-IT" sz="1200" kern="1200" baseline="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Costruzione del Dataset) e Clustering delle pagine Web.</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60894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 Crawler è un software automatizzato che permette di indicizzare le pagine Web.</a:t>
            </a:r>
          </a:p>
          <a:p>
            <a:r>
              <a:rPr lang="it-IT" sz="1200" kern="1200" dirty="0">
                <a:solidFill>
                  <a:schemeClr val="tx1"/>
                </a:solidFill>
                <a:effectLst/>
                <a:latin typeface="+mn-lt"/>
                <a:ea typeface="+mn-ea"/>
                <a:cs typeface="+mn-cs"/>
              </a:rPr>
              <a:t>[algoritmo del</a:t>
            </a:r>
            <a:r>
              <a:rPr lang="it-IT" sz="1200" kern="1200" baseline="0" dirty="0">
                <a:solidFill>
                  <a:schemeClr val="tx1"/>
                </a:solidFill>
                <a:effectLst/>
                <a:latin typeface="+mn-lt"/>
                <a:ea typeface="+mn-ea"/>
                <a:cs typeface="+mn-cs"/>
              </a:rPr>
              <a:t> crawler]</a:t>
            </a:r>
          </a:p>
          <a:p>
            <a:r>
              <a:rPr lang="it-IT" sz="1200" b="1" u="sng" kern="1200" dirty="0">
                <a:solidFill>
                  <a:schemeClr val="tx1"/>
                </a:solidFill>
                <a:effectLst/>
                <a:latin typeface="+mn-lt"/>
                <a:ea typeface="+mn-ea"/>
                <a:cs typeface="+mn-cs"/>
              </a:rPr>
              <a:t>In</a:t>
            </a:r>
            <a:r>
              <a:rPr lang="it-IT" sz="1200" b="1" u="sng" kern="1200" baseline="0" dirty="0">
                <a:solidFill>
                  <a:schemeClr val="tx1"/>
                </a:solidFill>
                <a:effectLst/>
                <a:latin typeface="+mn-lt"/>
                <a:ea typeface="+mn-ea"/>
                <a:cs typeface="+mn-cs"/>
              </a:rPr>
              <a:t> questa tesi sono state applicate due metodologie di </a:t>
            </a:r>
            <a:r>
              <a:rPr lang="it-IT" sz="1200" b="1" u="sng" kern="1200" baseline="0" dirty="0" err="1">
                <a:solidFill>
                  <a:schemeClr val="tx1"/>
                </a:solidFill>
                <a:effectLst/>
                <a:latin typeface="+mn-lt"/>
                <a:ea typeface="+mn-ea"/>
                <a:cs typeface="+mn-cs"/>
              </a:rPr>
              <a:t>crawling</a:t>
            </a:r>
            <a:r>
              <a:rPr lang="it-IT" sz="1200" b="1" u="sng" kern="1200" baseline="0" dirty="0">
                <a:solidFill>
                  <a:schemeClr val="tx1"/>
                </a:solidFill>
                <a:effectLst/>
                <a:latin typeface="+mn-lt"/>
                <a:ea typeface="+mn-ea"/>
                <a:cs typeface="+mn-cs"/>
              </a:rPr>
              <a:t>: tradizionale ed un’altra che è stata implementata in modo tale da selezionare hyperlink all’interno di liste. Questo perché diversi lavori di letteratura affermano che </a:t>
            </a:r>
            <a:r>
              <a:rPr lang="it-IT" sz="1200" b="1" u="sng" kern="1200" baseline="0" dirty="0" err="1">
                <a:solidFill>
                  <a:schemeClr val="tx1"/>
                </a:solidFill>
                <a:effectLst/>
                <a:latin typeface="+mn-lt"/>
                <a:ea typeface="+mn-ea"/>
                <a:cs typeface="+mn-cs"/>
              </a:rPr>
              <a:t>url</a:t>
            </a:r>
            <a:r>
              <a:rPr lang="it-IT" sz="1200" b="1" u="sng" kern="1200" baseline="0" dirty="0">
                <a:solidFill>
                  <a:schemeClr val="tx1"/>
                </a:solidFill>
                <a:effectLst/>
                <a:latin typeface="+mn-lt"/>
                <a:ea typeface="+mn-ea"/>
                <a:cs typeface="+mn-cs"/>
              </a:rPr>
              <a:t> organizzati in liste web sono relativi a pagine web semanticamente simili (pagine dei professori, corsi).</a:t>
            </a: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Un sito Web può essere formalmente descritto come un grafo orientato, dove V è l’insieme dei nodi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di pagine Web) ed E è l’insieme degli archi, ovvero una coppia di elementi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cui il secondo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è contenuto nella pagina del primo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Nella sperimentazione di questa tesi sono state utilizzate due tecniche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il tradizionale, che considera e indicizza tutte le pagine del sito Web e quello con il vincolo sulle Liste Web, dove una </a:t>
            </a:r>
            <a:r>
              <a:rPr lang="it-IT" sz="1200" b="1" kern="1200" dirty="0">
                <a:solidFill>
                  <a:schemeClr val="tx1"/>
                </a:solidFill>
                <a:effectLst/>
                <a:latin typeface="+mn-lt"/>
                <a:ea typeface="+mn-ea"/>
                <a:cs typeface="+mn-cs"/>
              </a:rPr>
              <a:t>lista web </a:t>
            </a:r>
            <a:r>
              <a:rPr lang="it-IT" sz="1200" kern="1200" dirty="0">
                <a:solidFill>
                  <a:schemeClr val="tx1"/>
                </a:solidFill>
                <a:effectLst/>
                <a:latin typeface="+mn-lt"/>
                <a:ea typeface="+mn-ea"/>
                <a:cs typeface="+mn-cs"/>
              </a:rPr>
              <a:t>è una collezione di due o più elementi Web che hanno una struttura HTML simile, sono visualmente adiacenti ed allineati. L’allineamento può essere visto lungo l’asse x, y, griglia. Questo crawler filtra le pagine da indicizzare usando proprio le liste web. Questa soluzione è stata utilizzata perché il grafo del sito può essere pieno di link rumore, come hyperlink scorciatoia, che non sono rilevanti nel processo di Clustering. In più la struttura del sito Web è codificata in sistemi di navigazione che offrono una visuale della sua organizzazione. Questi sistemi vengono implementati come collezioni di link che hanno lo stesso dominio. Nel Box A in figura sono stati esclusi i link all’interno della lista perché non appartengono al dominio del sito.</a:t>
            </a:r>
          </a:p>
          <a:p>
            <a:r>
              <a:rPr lang="it-IT" sz="1200" kern="1200" dirty="0">
                <a:solidFill>
                  <a:schemeClr val="tx1"/>
                </a:solidFill>
                <a:effectLst/>
                <a:latin typeface="+mn-lt"/>
                <a:ea typeface="+mn-ea"/>
                <a:cs typeface="+mn-cs"/>
              </a:rPr>
              <a:t>Il Grafo prodotto da entrambi i Crawler è un </a:t>
            </a:r>
            <a:r>
              <a:rPr lang="it-IT" sz="1200" kern="1200" dirty="0" err="1">
                <a:solidFill>
                  <a:schemeClr val="tx1"/>
                </a:solidFill>
                <a:effectLst/>
                <a:latin typeface="+mn-lt"/>
                <a:ea typeface="+mn-ea"/>
                <a:cs typeface="+mn-cs"/>
              </a:rPr>
              <a:t>sottografo</a:t>
            </a:r>
            <a:r>
              <a:rPr lang="it-IT" sz="1200" kern="1200" dirty="0">
                <a:solidFill>
                  <a:schemeClr val="tx1"/>
                </a:solidFill>
                <a:effectLst/>
                <a:latin typeface="+mn-lt"/>
                <a:ea typeface="+mn-ea"/>
                <a:cs typeface="+mn-cs"/>
              </a:rPr>
              <a:t> G’, i cui insiemi sono sottoinsiemi rispettivamente di V ed E.</a:t>
            </a:r>
          </a:p>
          <a:p>
            <a:r>
              <a:rPr lang="it-IT" sz="1200" kern="1200" dirty="0">
                <a:solidFill>
                  <a:schemeClr val="tx1"/>
                </a:solidFill>
                <a:effectLst/>
                <a:latin typeface="+mn-lt"/>
                <a:ea typeface="+mn-ea"/>
                <a:cs typeface="+mn-cs"/>
              </a:rPr>
              <a:t>Una volta </a:t>
            </a:r>
            <a:r>
              <a:rPr lang="it-IT" sz="1200" kern="1200" dirty="0" err="1">
                <a:solidFill>
                  <a:schemeClr val="tx1"/>
                </a:solidFill>
                <a:effectLst/>
                <a:latin typeface="+mn-lt"/>
                <a:ea typeface="+mn-ea"/>
                <a:cs typeface="+mn-cs"/>
              </a:rPr>
              <a:t>Crawlato</a:t>
            </a:r>
            <a:r>
              <a:rPr lang="it-IT" sz="1200" kern="1200" dirty="0">
                <a:solidFill>
                  <a:schemeClr val="tx1"/>
                </a:solidFill>
                <a:effectLst/>
                <a:latin typeface="+mn-lt"/>
                <a:ea typeface="+mn-ea"/>
                <a:cs typeface="+mn-cs"/>
              </a:rPr>
              <a:t> il sito Web,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vengono normalizzati per evitare che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li analizzi più di una volta. Normalizzare significa modificare e standardizzare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modo tale da poter confrontare due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per definire se sono equivalenti, anche se sono sintatticamente differenti. Nell’esempio, anche se i due link di </a:t>
            </a:r>
            <a:r>
              <a:rPr lang="it-IT" sz="1200" kern="1200" dirty="0" err="1">
                <a:solidFill>
                  <a:schemeClr val="tx1"/>
                </a:solidFill>
                <a:effectLst/>
                <a:latin typeface="+mn-lt"/>
                <a:ea typeface="+mn-ea"/>
                <a:cs typeface="+mn-cs"/>
              </a:rPr>
              <a:t>facebook</a:t>
            </a:r>
            <a:r>
              <a:rPr lang="it-IT" sz="1200" kern="1200" dirty="0">
                <a:solidFill>
                  <a:schemeClr val="tx1"/>
                </a:solidFill>
                <a:effectLst/>
                <a:latin typeface="+mn-lt"/>
                <a:ea typeface="+mn-ea"/>
                <a:cs typeface="+mn-cs"/>
              </a:rPr>
              <a:t> sono sintatticamente differenti, sono equivalenti, poiché puntano allo stesso sito. Nella sperimentazione si è scelto di normalizzare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eliminando</a:t>
            </a:r>
          </a:p>
          <a:p>
            <a:pPr lvl="0"/>
            <a:r>
              <a:rPr lang="it-IT" sz="1200" b="1" kern="1200" dirty="0">
                <a:solidFill>
                  <a:schemeClr val="tx1"/>
                </a:solidFill>
                <a:effectLst/>
                <a:latin typeface="+mn-lt"/>
                <a:ea typeface="+mn-ea"/>
                <a:cs typeface="+mn-cs"/>
              </a:rPr>
              <a:t>Protocollo (http:// e https://)</a:t>
            </a:r>
          </a:p>
          <a:p>
            <a:pPr lvl="0"/>
            <a:r>
              <a:rPr lang="it-IT" sz="1200" b="1" kern="1200" dirty="0">
                <a:solidFill>
                  <a:schemeClr val="tx1"/>
                </a:solidFill>
                <a:effectLst/>
                <a:latin typeface="+mn-lt"/>
                <a:ea typeface="+mn-ea"/>
                <a:cs typeface="+mn-cs"/>
              </a:rPr>
              <a:t>www</a:t>
            </a:r>
          </a:p>
          <a:p>
            <a:pPr lvl="0"/>
            <a:r>
              <a:rPr lang="it-IT" sz="1200" b="1" kern="1200" dirty="0" err="1">
                <a:solidFill>
                  <a:schemeClr val="tx1"/>
                </a:solidFill>
                <a:effectLst/>
                <a:latin typeface="+mn-lt"/>
                <a:ea typeface="+mn-ea"/>
                <a:cs typeface="+mn-cs"/>
              </a:rPr>
              <a:t>slash</a:t>
            </a:r>
            <a:r>
              <a:rPr lang="it-IT" sz="1200" b="1" kern="1200" dirty="0">
                <a:solidFill>
                  <a:schemeClr val="tx1"/>
                </a:solidFill>
                <a:effectLst/>
                <a:latin typeface="+mn-lt"/>
                <a:ea typeface="+mn-ea"/>
                <a:cs typeface="+mn-cs"/>
              </a:rPr>
              <a:t> finale</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29881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Una volta concluso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viene prodotto il grafo del sito Web e il contenuto testuale di ogni pagina del sito.</a:t>
            </a:r>
          </a:p>
          <a:p>
            <a:r>
              <a:rPr lang="it-IT" sz="1200" kern="1200" dirty="0">
                <a:solidFill>
                  <a:schemeClr val="tx1"/>
                </a:solidFill>
                <a:effectLst/>
                <a:latin typeface="+mn-lt"/>
                <a:ea typeface="+mn-ea"/>
                <a:cs typeface="+mn-cs"/>
              </a:rPr>
              <a:t>Dal grafo viene prodotto un dataset basato sulle rappresentazioni vettoriali della struttura, del testo e della struttura con il testo. Nel primo caso sono stati utilizzati Word2Vec con i </a:t>
            </a:r>
            <a:r>
              <a:rPr lang="it-IT" sz="1200" kern="1200" dirty="0" err="1">
                <a:solidFill>
                  <a:schemeClr val="tx1"/>
                </a:solidFill>
                <a:effectLst/>
                <a:latin typeface="+mn-lt"/>
                <a:ea typeface="+mn-ea"/>
                <a:cs typeface="+mn-cs"/>
              </a:rPr>
              <a:t>RandomWalk</a:t>
            </a:r>
            <a:r>
              <a:rPr lang="it-IT" sz="1200" kern="1200" dirty="0">
                <a:solidFill>
                  <a:schemeClr val="tx1"/>
                </a:solidFill>
                <a:effectLst/>
                <a:latin typeface="+mn-lt"/>
                <a:ea typeface="+mn-ea"/>
                <a:cs typeface="+mn-cs"/>
              </a:rPr>
              <a:t> standard, Word2Vec modificato con 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a partenza fissa (dalla homepage) e LINE. Nel secondo caso sono stati utilizzati </a:t>
            </a:r>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e doc2vec. Nell’ultimo caso la concatenazione dei vettori che contengono le informazioni della struttura con quelli testuali.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36049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delle passeggiate aleatorie, usate nella sperimentazione di questa tesi per l’esplorazione del grafo del sito Web in analisi. Vengono generate sequenze di URL, partendo da un nodo del grafo e seguendo ricorsivamente un hyperlink casuale fino ad un limite prefissato. Esistono due tipologie: quella standard, in cui ogni nuova sequenza parte da un nodo casuale, e quella a partenza fissa, in cui ogni nuova sequenza parte da un nodo specificato. Per la sperimentazione si è scelto di usare come nodo specificato la homepage del sito.</a:t>
            </a:r>
          </a:p>
          <a:p>
            <a:r>
              <a:rPr lang="it-IT" sz="1200" kern="1200" dirty="0">
                <a:solidFill>
                  <a:schemeClr val="tx1"/>
                </a:solidFill>
                <a:effectLst/>
                <a:latin typeface="+mn-lt"/>
                <a:ea typeface="+mn-ea"/>
                <a:cs typeface="+mn-cs"/>
              </a:rPr>
              <a:t>La scelta dei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è data dal fatto che, per esplorare un grafo, bisognerebbe esplorare tutte le possibili opzioni. Questo tipo di esplorazione è altamente complesso in termini di computazione. Le passeggiate aleatorie permettono di avere buone approssimazioni nell’esplorazione del grafo del sito. Analizzando la figura, però, ci si rende conto che potrebbe arrivare ad un nodo che non presenta ulteriori collegamenti (nel caso di F). Nel caso del Web, i nodi sono pagine che non hanno link al loro interno. La soluzione generalmente adottata è quella di effettuare un “salto” verso una qualsiasi altra pagina (nodo). In questa tesi, se si arriva ad una pagina senza link, l’</a:t>
            </a:r>
            <a:r>
              <a:rPr lang="it-IT" sz="1200" kern="1200" dirty="0" err="1">
                <a:solidFill>
                  <a:schemeClr val="tx1"/>
                </a:solidFill>
                <a:effectLst/>
                <a:latin typeface="+mn-lt"/>
                <a:ea typeface="+mn-ea"/>
                <a:cs typeface="+mn-cs"/>
              </a:rPr>
              <a:t>attraversatore</a:t>
            </a:r>
            <a:r>
              <a:rPr lang="it-IT" sz="1200" kern="1200" dirty="0">
                <a:solidFill>
                  <a:schemeClr val="tx1"/>
                </a:solidFill>
                <a:effectLst/>
                <a:latin typeface="+mn-lt"/>
                <a:ea typeface="+mn-ea"/>
                <a:cs typeface="+mn-cs"/>
              </a:rPr>
              <a:t> semplicemente si blocca, anche se non arriva al limite prefissato.</a:t>
            </a:r>
          </a:p>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stati utilizzati per far apprendere a Word2Vec la struttura del grafo del sito Web.</a:t>
            </a:r>
          </a:p>
          <a:p>
            <a:endParaRPr lang="en-US" sz="2000" b="0" strike="noStrike" spc="-1" dirty="0">
              <a:solidFill>
                <a:srgbClr val="000000"/>
              </a:solidFill>
              <a:uFill>
                <a:solidFill>
                  <a:srgbClr val="FFFFFF"/>
                </a:solidFill>
              </a:uFill>
              <a:latin typeface="Arial"/>
            </a:endParaRPr>
          </a:p>
          <a:p>
            <a:r>
              <a:rPr lang="en-US" sz="2000" b="1" strike="noStrike" spc="-1" dirty="0">
                <a:solidFill>
                  <a:srgbClr val="000000"/>
                </a:solidFill>
                <a:uFill>
                  <a:solidFill>
                    <a:srgbClr val="FFFFFF"/>
                  </a:solidFill>
                </a:uFill>
                <a:latin typeface="Arial"/>
              </a:rPr>
              <a:t>Il random</a:t>
            </a:r>
            <a:r>
              <a:rPr lang="en-US" sz="2000" b="1" strike="noStrike" spc="-1" baseline="0" dirty="0">
                <a:solidFill>
                  <a:srgbClr val="000000"/>
                </a:solidFill>
                <a:uFill>
                  <a:solidFill>
                    <a:srgbClr val="FFFFFF"/>
                  </a:solidFill>
                </a:uFill>
                <a:latin typeface="Arial"/>
              </a:rPr>
              <a:t> walk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sposta</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casualmente</a:t>
            </a:r>
            <a:r>
              <a:rPr lang="en-US" sz="2000" b="1" strike="noStrike" spc="-1" baseline="0" dirty="0">
                <a:solidFill>
                  <a:srgbClr val="000000"/>
                </a:solidFill>
                <a:uFill>
                  <a:solidFill>
                    <a:srgbClr val="FFFFFF"/>
                  </a:solidFill>
                </a:uFill>
                <a:latin typeface="Arial"/>
              </a:rPr>
              <a:t> con </a:t>
            </a:r>
            <a:r>
              <a:rPr lang="en-US" sz="2000" b="1" strike="noStrike" spc="-1" baseline="0" dirty="0" err="1">
                <a:solidFill>
                  <a:srgbClr val="000000"/>
                </a:solidFill>
                <a:uFill>
                  <a:solidFill>
                    <a:srgbClr val="FFFFFF"/>
                  </a:solidFill>
                </a:uFill>
                <a:latin typeface="Arial"/>
              </a:rPr>
              <a:t>probabilità</a:t>
            </a:r>
            <a:r>
              <a:rPr lang="en-US" sz="2000" b="1" strike="noStrike" spc="-1" baseline="0" dirty="0">
                <a:solidFill>
                  <a:srgbClr val="000000"/>
                </a:solidFill>
                <a:uFill>
                  <a:solidFill>
                    <a:srgbClr val="FFFFFF"/>
                  </a:solidFill>
                </a:uFill>
                <a:latin typeface="Arial"/>
              </a:rPr>
              <a:t> alpha, </a:t>
            </a:r>
            <a:r>
              <a:rPr lang="en-US" sz="2000" b="1" strike="noStrike" spc="-1" baseline="0" dirty="0" err="1">
                <a:solidFill>
                  <a:srgbClr val="000000"/>
                </a:solidFill>
                <a:uFill>
                  <a:solidFill>
                    <a:srgbClr val="FFFFFF"/>
                  </a:solidFill>
                </a:uFill>
                <a:latin typeface="Arial"/>
              </a:rPr>
              <a:t>scegliendo</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uno</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dei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nodi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vicini</a:t>
            </a:r>
            <a:r>
              <a:rPr lang="en-US" sz="2000" b="1" strike="noStrike" spc="-1" baseline="0" dirty="0">
                <a:solidFill>
                  <a:srgbClr val="000000"/>
                </a:solidFill>
                <a:uFill>
                  <a:solidFill>
                    <a:srgbClr val="FFFFFF"/>
                  </a:solidFill>
                </a:uFill>
                <a:latin typeface="Arial"/>
              </a:rPr>
              <a:t> da </a:t>
            </a:r>
            <a:r>
              <a:rPr lang="en-US" sz="2000" b="1" strike="noStrike" spc="-1" baseline="0" dirty="0" err="1">
                <a:solidFill>
                  <a:srgbClr val="000000"/>
                </a:solidFill>
                <a:uFill>
                  <a:solidFill>
                    <a:srgbClr val="FFFFFF"/>
                  </a:solidFill>
                </a:uFill>
                <a:latin typeface="Arial"/>
              </a:rPr>
              <a:t>visitare</a:t>
            </a:r>
            <a:r>
              <a:rPr lang="en-US" sz="2000" b="1" strike="noStrike" spc="-1" baseline="0" dirty="0">
                <a:solidFill>
                  <a:srgbClr val="000000"/>
                </a:solidFill>
                <a:uFill>
                  <a:solidFill>
                    <a:srgbClr val="FFFFFF"/>
                  </a:solidFill>
                </a:uFill>
                <a:latin typeface="Arial"/>
              </a:rPr>
              <a:t>. Con </a:t>
            </a:r>
            <a:r>
              <a:rPr lang="en-US" sz="2000" b="1" strike="noStrike" spc="-1" baseline="0" dirty="0" err="1">
                <a:solidFill>
                  <a:srgbClr val="000000"/>
                </a:solidFill>
                <a:uFill>
                  <a:solidFill>
                    <a:srgbClr val="FFFFFF"/>
                  </a:solidFill>
                </a:uFill>
                <a:latin typeface="Arial"/>
              </a:rPr>
              <a:t>probabilità</a:t>
            </a:r>
            <a:r>
              <a:rPr lang="en-US" sz="2000" b="1" strike="noStrike" spc="-1" baseline="0" dirty="0">
                <a:solidFill>
                  <a:srgbClr val="000000"/>
                </a:solidFill>
                <a:uFill>
                  <a:solidFill>
                    <a:srgbClr val="FFFFFF"/>
                  </a:solidFill>
                </a:uFill>
                <a:latin typeface="Arial"/>
              </a:rPr>
              <a:t> 1 - alpha la </a:t>
            </a:r>
            <a:r>
              <a:rPr lang="en-US" sz="2000" b="1" strike="noStrike" spc="-1" baseline="0" dirty="0" err="1">
                <a:solidFill>
                  <a:srgbClr val="000000"/>
                </a:solidFill>
                <a:uFill>
                  <a:solidFill>
                    <a:srgbClr val="FFFFFF"/>
                  </a:solidFill>
                </a:uFill>
                <a:latin typeface="Arial"/>
              </a:rPr>
              <a:t>sequenza</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chiude</a:t>
            </a:r>
            <a:r>
              <a:rPr lang="en-US" sz="2000" b="1" strike="noStrike" spc="-1" baseline="0" dirty="0">
                <a:solidFill>
                  <a:srgbClr val="000000"/>
                </a:solidFill>
                <a:uFill>
                  <a:solidFill>
                    <a:srgbClr val="FFFFFF"/>
                  </a:solidFill>
                </a:uFill>
                <a:latin typeface="Arial"/>
              </a:rPr>
              <a:t> e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ricomincia</a:t>
            </a:r>
            <a:r>
              <a:rPr lang="en-US" sz="2000" b="1" strike="noStrike" spc="-1" baseline="0" dirty="0">
                <a:solidFill>
                  <a:srgbClr val="000000"/>
                </a:solidFill>
                <a:uFill>
                  <a:solidFill>
                    <a:srgbClr val="FFFFFF"/>
                  </a:solidFill>
                </a:uFill>
                <a:latin typeface="Arial"/>
              </a:rPr>
              <a:t> di </a:t>
            </a:r>
            <a:r>
              <a:rPr lang="en-US" sz="2000" b="1" strike="noStrike" spc="-1" baseline="0" dirty="0" err="1">
                <a:solidFill>
                  <a:srgbClr val="000000"/>
                </a:solidFill>
                <a:uFill>
                  <a:solidFill>
                    <a:srgbClr val="FFFFFF"/>
                  </a:solidFill>
                </a:uFill>
                <a:latin typeface="Arial"/>
              </a:rPr>
              <a:t>nuovo</a:t>
            </a:r>
            <a:r>
              <a:rPr lang="en-US" sz="2000" b="1" strike="noStrike" spc="-1" baseline="0" dirty="0">
                <a:solidFill>
                  <a:srgbClr val="000000"/>
                </a:solidFill>
                <a:uFill>
                  <a:solidFill>
                    <a:srgbClr val="FFFFFF"/>
                  </a:solidFill>
                </a:uFill>
                <a:latin typeface="Arial"/>
              </a:rPr>
              <a:t>.</a:t>
            </a:r>
            <a:endParaRPr lang="en-US" sz="2000" b="1"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1966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4"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5"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6"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7"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0"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41" name="Immagine 40"/>
          <p:cNvPicPr/>
          <p:nvPr/>
        </p:nvPicPr>
        <p:blipFill>
          <a:blip r:embed="rId2"/>
          <a:stretch/>
        </p:blipFill>
        <p:spPr>
          <a:xfrm>
            <a:off x="2079000" y="1604520"/>
            <a:ext cx="4984920" cy="3977280"/>
          </a:xfrm>
          <a:prstGeom prst="rect">
            <a:avLst/>
          </a:prstGeom>
          <a:ln>
            <a:noFill/>
          </a:ln>
        </p:spPr>
      </p:pic>
      <p:pic>
        <p:nvPicPr>
          <p:cNvPr id="42" name="Immagine 41"/>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8"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0"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3"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0"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4"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5"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8"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79" name="Immagine 78"/>
          <p:cNvPicPr/>
          <p:nvPr/>
        </p:nvPicPr>
        <p:blipFill>
          <a:blip r:embed="rId2"/>
          <a:stretch/>
        </p:blipFill>
        <p:spPr>
          <a:xfrm>
            <a:off x="2079000" y="1604520"/>
            <a:ext cx="4984920" cy="3977280"/>
          </a:xfrm>
          <a:prstGeom prst="rect">
            <a:avLst/>
          </a:prstGeom>
          <a:ln>
            <a:noFill/>
          </a:ln>
        </p:spPr>
      </p:pic>
      <p:pic>
        <p:nvPicPr>
          <p:cNvPr id="80" name="Immagine 79"/>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4"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5"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10" name="Immagine 12"/>
          <p:cNvPicPr/>
          <p:nvPr/>
        </p:nvPicPr>
        <p:blipFill>
          <a:blip r:embed="rId14"/>
          <a:stretch/>
        </p:blipFill>
        <p:spPr>
          <a:xfrm>
            <a:off x="8150400" y="223920"/>
            <a:ext cx="644040" cy="816480"/>
          </a:xfrm>
          <a:prstGeom prst="rect">
            <a:avLst/>
          </a:prstGeom>
          <a:ln>
            <a:noFill/>
          </a:ln>
        </p:spPr>
      </p:pic>
      <p:pic>
        <p:nvPicPr>
          <p:cNvPr id="2" name="Immagine 7"/>
          <p:cNvPicPr/>
          <p:nvPr/>
        </p:nvPicPr>
        <p:blipFill>
          <a:blip r:embed="rId15"/>
          <a:srcRect l="-477" r="49552" b="1088"/>
          <a:stretch/>
        </p:blipFill>
        <p:spPr>
          <a:xfrm>
            <a:off x="265680" y="289800"/>
            <a:ext cx="2677320" cy="804600"/>
          </a:xfrm>
          <a:prstGeom prst="rect">
            <a:avLst/>
          </a:prstGeom>
          <a:ln w="9360">
            <a:noFill/>
          </a:ln>
        </p:spPr>
      </p:pic>
      <p:pic>
        <p:nvPicPr>
          <p:cNvPr id="3" name="Immagine 11"/>
          <p:cNvPicPr/>
          <p:nvPr/>
        </p:nvPicPr>
        <p:blipFill>
          <a:blip r:embed="rId15"/>
          <a:srcRect l="67967" r="-26" b="37216"/>
          <a:stretch/>
        </p:blipFill>
        <p:spPr>
          <a:xfrm>
            <a:off x="4872240" y="289800"/>
            <a:ext cx="2323800" cy="704160"/>
          </a:xfrm>
          <a:prstGeom prst="rect">
            <a:avLst/>
          </a:prstGeom>
          <a:ln w="9360">
            <a:noFill/>
          </a:ln>
        </p:spPr>
      </p:pic>
      <p:pic>
        <p:nvPicPr>
          <p:cNvPr id="4" name="Picture 35"/>
          <p:cNvPicPr/>
          <p:nvPr/>
        </p:nvPicPr>
        <p:blipFill>
          <a:blip r:embed="rId16"/>
          <a:stretch/>
        </p:blipFill>
        <p:spPr>
          <a:xfrm>
            <a:off x="3487320" y="4886640"/>
            <a:ext cx="2255760" cy="1505520"/>
          </a:xfrm>
          <a:prstGeom prst="rect">
            <a:avLst/>
          </a:prstGeom>
          <a:ln>
            <a:noFill/>
          </a:ln>
        </p:spPr>
      </p:pic>
      <p:sp>
        <p:nvSpPr>
          <p:cNvPr id="5" name="CustomShape 2"/>
          <p:cNvSpPr/>
          <p:nvPr/>
        </p:nvSpPr>
        <p:spPr>
          <a:xfrm>
            <a:off x="0" y="6521400"/>
            <a:ext cx="9141840" cy="3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600" b="1" strike="noStrike" spc="-1">
                <a:solidFill>
                  <a:srgbClr val="FFFFFF"/>
                </a:solidFill>
                <a:uFill>
                  <a:solidFill>
                    <a:srgbClr val="FFFFFF"/>
                  </a:solidFill>
                </a:uFill>
                <a:latin typeface="Calibri"/>
                <a:ea typeface="DejaVu Sans"/>
              </a:rPr>
              <a:t>UNIBA: </a:t>
            </a:r>
            <a:r>
              <a:rPr lang="en-US" sz="1600" b="0" i="1" strike="noStrike" spc="-1">
                <a:solidFill>
                  <a:srgbClr val="FFFFFF"/>
                </a:solidFill>
                <a:uFill>
                  <a:solidFill>
                    <a:srgbClr val="FFFFFF"/>
                  </a:solidFill>
                </a:uFill>
                <a:latin typeface="Calibri"/>
                <a:ea typeface="DejaVu Sans"/>
              </a:rPr>
              <a:t>http://www.uniba.it </a:t>
            </a:r>
            <a:r>
              <a:rPr lang="en-US" sz="1600" b="0" strike="noStrike" spc="-1">
                <a:solidFill>
                  <a:srgbClr val="FFFFFF"/>
                </a:solidFill>
                <a:uFill>
                  <a:solidFill>
                    <a:srgbClr val="FFFFFF"/>
                  </a:solidFill>
                </a:uFill>
                <a:latin typeface="Calibri"/>
                <a:ea typeface="DejaVu Sans"/>
              </a:rPr>
              <a:t>	</a:t>
            </a:r>
            <a:r>
              <a:rPr lang="en-US" sz="1600" b="1" strike="noStrike" spc="-1">
                <a:solidFill>
                  <a:srgbClr val="FFFFFF"/>
                </a:solidFill>
                <a:uFill>
                  <a:solidFill>
                    <a:srgbClr val="FFFFFF"/>
                  </a:solidFill>
                </a:uFill>
                <a:latin typeface="Calibri"/>
                <a:ea typeface="DejaVu Sans"/>
              </a:rPr>
              <a:t>DIB: </a:t>
            </a:r>
            <a:r>
              <a:rPr lang="en-US" sz="1600" b="0" i="1" strike="noStrike" spc="-1">
                <a:solidFill>
                  <a:srgbClr val="FFFFFF"/>
                </a:solidFill>
                <a:uFill>
                  <a:solidFill>
                    <a:srgbClr val="FFFFFF"/>
                  </a:solidFill>
                </a:uFill>
                <a:latin typeface="Calibri"/>
                <a:ea typeface="DejaVu Sans"/>
              </a:rPr>
              <a:t>http://www.di.uniba.it 		 </a:t>
            </a:r>
            <a:r>
              <a:rPr lang="en-US" sz="1600" b="1" strike="noStrike" spc="-1">
                <a:solidFill>
                  <a:srgbClr val="FFFFFF"/>
                </a:solidFill>
                <a:uFill>
                  <a:solidFill>
                    <a:srgbClr val="FFFFFF"/>
                  </a:solidFill>
                </a:uFill>
                <a:latin typeface="Calibri"/>
                <a:ea typeface="DejaVu Sans"/>
              </a:rPr>
              <a:t>KDDE: </a:t>
            </a:r>
            <a:r>
              <a:rPr lang="en-US" sz="1600" b="0" i="1" strike="noStrike" spc="-1">
                <a:solidFill>
                  <a:srgbClr val="FFFFFF"/>
                </a:solidFill>
                <a:uFill>
                  <a:solidFill>
                    <a:srgbClr val="FFFFFF"/>
                  </a:solidFill>
                </a:uFill>
                <a:latin typeface="Calibri"/>
                <a:ea typeface="DejaVu Sans"/>
              </a:rPr>
              <a:t>http://kdde.di.uniba.it</a:t>
            </a:r>
            <a:endParaRPr lang="en-US" sz="1800" b="0" strike="noStrike" spc="-1">
              <a:solidFill>
                <a:srgbClr val="000000"/>
              </a:solidFill>
              <a:uFill>
                <a:solidFill>
                  <a:srgbClr val="FFFFFF"/>
                </a:solidFill>
              </a:uFill>
              <a:latin typeface="Arial"/>
            </a:endParaRPr>
          </a:p>
        </p:txBody>
      </p:sp>
      <p:pic>
        <p:nvPicPr>
          <p:cNvPr id="6" name="Picture 2"/>
          <p:cNvPicPr/>
          <p:nvPr/>
        </p:nvPicPr>
        <p:blipFill>
          <a:blip r:embed="rId17"/>
          <a:stretch/>
        </p:blipFill>
        <p:spPr>
          <a:xfrm>
            <a:off x="3670200" y="414360"/>
            <a:ext cx="1104120" cy="506520"/>
          </a:xfrm>
          <a:prstGeom prst="rect">
            <a:avLst/>
          </a:prstGeom>
          <a:ln>
            <a:noFill/>
          </a:ln>
        </p:spPr>
      </p:pic>
      <p:sp>
        <p:nvSpPr>
          <p:cNvPr id="7"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8"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44" name="Immagine 12"/>
          <p:cNvPicPr/>
          <p:nvPr/>
        </p:nvPicPr>
        <p:blipFill>
          <a:blip r:embed="rId14"/>
          <a:stretch/>
        </p:blipFill>
        <p:spPr>
          <a:xfrm>
            <a:off x="8150400" y="223920"/>
            <a:ext cx="644040" cy="816480"/>
          </a:xfrm>
          <a:prstGeom prst="rect">
            <a:avLst/>
          </a:prstGeom>
          <a:ln>
            <a:noFill/>
          </a:ln>
        </p:spPr>
      </p:pic>
      <p:sp>
        <p:nvSpPr>
          <p:cNvPr id="45"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46" name="PlaceHolder 3"/>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0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685800" y="1379880"/>
            <a:ext cx="7770240" cy="158301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err="1">
                <a:solidFill>
                  <a:srgbClr val="17375E"/>
                </a:solidFill>
                <a:uFill>
                  <a:solidFill>
                    <a:srgbClr val="FFFFFF"/>
                  </a:solidFill>
                </a:uFill>
                <a:latin typeface="Calibri"/>
                <a:ea typeface="DejaVu Sans"/>
              </a:rPr>
              <a:t>Applicazione</a:t>
            </a:r>
            <a:r>
              <a:rPr lang="en-US" sz="3600" b="0" strike="noStrike" spc="-1" dirty="0">
                <a:solidFill>
                  <a:srgbClr val="17375E"/>
                </a:solidFill>
                <a:uFill>
                  <a:solidFill>
                    <a:srgbClr val="FFFFFF"/>
                  </a:solidFill>
                </a:uFill>
                <a:latin typeface="Calibri"/>
                <a:ea typeface="DejaVu Sans"/>
              </a:rPr>
              <a:t> di </a:t>
            </a:r>
            <a:r>
              <a:rPr lang="en-US" sz="3600" b="0" strike="noStrike" spc="-1" dirty="0" err="1">
                <a:solidFill>
                  <a:srgbClr val="17375E"/>
                </a:solidFill>
                <a:uFill>
                  <a:solidFill>
                    <a:srgbClr val="FFFFFF"/>
                  </a:solidFill>
                </a:uFill>
                <a:latin typeface="Calibri"/>
                <a:ea typeface="DejaVu Sans"/>
              </a:rPr>
              <a:t>tecniche</a:t>
            </a:r>
            <a:r>
              <a:rPr lang="en-US" sz="3600" b="0" strike="noStrike" spc="-1" dirty="0">
                <a:solidFill>
                  <a:srgbClr val="17375E"/>
                </a:solidFill>
                <a:uFill>
                  <a:solidFill>
                    <a:srgbClr val="FFFFFF"/>
                  </a:solidFill>
                </a:uFill>
                <a:latin typeface="Calibri"/>
                <a:ea typeface="DejaVu Sans"/>
              </a:rPr>
              <a:t> di Word Embedding e Text Mining per </a:t>
            </a:r>
            <a:r>
              <a:rPr lang="en-US" sz="3600" b="0" strike="noStrike" spc="-1" dirty="0" err="1">
                <a:solidFill>
                  <a:srgbClr val="17375E"/>
                </a:solidFill>
                <a:uFill>
                  <a:solidFill>
                    <a:srgbClr val="FFFFFF"/>
                  </a:solidFill>
                </a:uFill>
                <a:latin typeface="Calibri"/>
                <a:ea typeface="DejaVu Sans"/>
              </a:rPr>
              <a:t>il</a:t>
            </a:r>
            <a:r>
              <a:rPr lang="en-US" sz="3600" b="0" strike="noStrike" spc="-1" dirty="0">
                <a:solidFill>
                  <a:srgbClr val="17375E"/>
                </a:solidFill>
                <a:uFill>
                  <a:solidFill>
                    <a:srgbClr val="FFFFFF"/>
                  </a:solidFill>
                </a:uFill>
                <a:latin typeface="Calibri"/>
                <a:ea typeface="DejaVu Sans"/>
              </a:rPr>
              <a:t> Clustering di </a:t>
            </a:r>
            <a:r>
              <a:rPr lang="en-US" sz="3600" b="0" strike="noStrike" spc="-1" dirty="0" err="1">
                <a:solidFill>
                  <a:srgbClr val="17375E"/>
                </a:solidFill>
                <a:uFill>
                  <a:solidFill>
                    <a:srgbClr val="FFFFFF"/>
                  </a:solidFill>
                </a:uFill>
                <a:latin typeface="Calibri"/>
                <a:ea typeface="DejaVu Sans"/>
              </a:rPr>
              <a:t>pagine</a:t>
            </a:r>
            <a:r>
              <a:rPr lang="en-US" sz="3600" b="0" strike="noStrike" spc="-1" dirty="0">
                <a:solidFill>
                  <a:srgbClr val="17375E"/>
                </a:solidFill>
                <a:uFill>
                  <a:solidFill>
                    <a:srgbClr val="FFFFFF"/>
                  </a:solidFill>
                </a:uFill>
                <a:latin typeface="Calibri"/>
                <a:ea typeface="DejaVu Sans"/>
              </a:rPr>
              <a:t> in un </a:t>
            </a:r>
            <a:r>
              <a:rPr lang="en-US" sz="3600" b="0" strike="noStrike" spc="-1" dirty="0" err="1">
                <a:solidFill>
                  <a:srgbClr val="17375E"/>
                </a:solidFill>
                <a:uFill>
                  <a:solidFill>
                    <a:srgbClr val="FFFFFF"/>
                  </a:solidFill>
                </a:uFill>
                <a:latin typeface="Calibri"/>
                <a:ea typeface="DejaVu Sans"/>
              </a:rPr>
              <a:t>grafo</a:t>
            </a:r>
            <a:r>
              <a:rPr lang="en-US" sz="3600" b="0" strike="noStrike" spc="-1" dirty="0">
                <a:solidFill>
                  <a:srgbClr val="17375E"/>
                </a:solidFill>
                <a:uFill>
                  <a:solidFill>
                    <a:srgbClr val="FFFFFF"/>
                  </a:solidFill>
                </a:uFill>
                <a:latin typeface="Calibri"/>
                <a:ea typeface="DejaVu Sans"/>
              </a:rPr>
              <a:t> Web</a:t>
            </a:r>
            <a:endParaRPr lang="en-US" sz="3600" b="0" strike="noStrike" spc="-1" dirty="0">
              <a:solidFill>
                <a:srgbClr val="000000"/>
              </a:solidFill>
              <a:uFill>
                <a:solidFill>
                  <a:srgbClr val="FFFFFF"/>
                </a:solidFill>
              </a:uFill>
              <a:latin typeface="Arial"/>
            </a:endParaRPr>
          </a:p>
        </p:txBody>
      </p:sp>
      <p:sp>
        <p:nvSpPr>
          <p:cNvPr id="202" name="CustomShape 3"/>
          <p:cNvSpPr/>
          <p:nvPr/>
        </p:nvSpPr>
        <p:spPr>
          <a:xfrm>
            <a:off x="685800" y="3093521"/>
            <a:ext cx="7770240" cy="65908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b="0" strike="noStrike" spc="-1" dirty="0" err="1">
                <a:uFill>
                  <a:solidFill>
                    <a:srgbClr val="FFFFFF"/>
                  </a:solidFill>
                </a:uFill>
                <a:latin typeface="Calibri"/>
                <a:ea typeface="DejaVu Sans"/>
              </a:rPr>
              <a:t>Tesi</a:t>
            </a:r>
            <a:r>
              <a:rPr lang="en-US" b="0" strike="noStrike" spc="-1" dirty="0">
                <a:uFill>
                  <a:solidFill>
                    <a:srgbClr val="FFFFFF"/>
                  </a:solidFill>
                </a:uFill>
                <a:latin typeface="Calibri"/>
                <a:ea typeface="DejaVu Sans"/>
              </a:rPr>
              <a:t> di </a:t>
            </a:r>
            <a:r>
              <a:rPr lang="en-US" spc="-1" dirty="0" err="1">
                <a:uFill>
                  <a:solidFill>
                    <a:srgbClr val="FFFFFF"/>
                  </a:solidFill>
                </a:uFill>
                <a:latin typeface="Calibri"/>
                <a:ea typeface="DejaVu Sans"/>
              </a:rPr>
              <a:t>Laurea</a:t>
            </a:r>
            <a:r>
              <a:rPr lang="en-US" spc="-1" dirty="0">
                <a:uFill>
                  <a:solidFill>
                    <a:srgbClr val="FFFFFF"/>
                  </a:solidFill>
                </a:uFill>
                <a:latin typeface="Calibri"/>
                <a:ea typeface="DejaVu Sans"/>
              </a:rPr>
              <a:t> </a:t>
            </a:r>
            <a:r>
              <a:rPr lang="en-US" b="0" strike="noStrike" spc="-1" dirty="0">
                <a:uFill>
                  <a:solidFill>
                    <a:srgbClr val="FFFFFF"/>
                  </a:solidFill>
                </a:uFill>
                <a:latin typeface="Calibri"/>
                <a:ea typeface="DejaVu Sans"/>
              </a:rPr>
              <a:t>in </a:t>
            </a:r>
            <a:r>
              <a:rPr lang="en-US" b="0" strike="noStrike" spc="-1" dirty="0" err="1">
                <a:uFill>
                  <a:solidFill>
                    <a:srgbClr val="FFFFFF"/>
                  </a:solidFill>
                </a:uFill>
                <a:latin typeface="Calibri"/>
                <a:ea typeface="DejaVu Sans"/>
              </a:rPr>
              <a:t>Programmazione</a:t>
            </a:r>
            <a:r>
              <a:rPr lang="en-US" b="0" strike="noStrike" spc="-1" dirty="0">
                <a:uFill>
                  <a:solidFill>
                    <a:srgbClr val="FFFFFF"/>
                  </a:solidFill>
                </a:uFill>
                <a:latin typeface="Calibri"/>
                <a:ea typeface="DejaVu Sans"/>
              </a:rPr>
              <a:t> II</a:t>
            </a:r>
          </a:p>
          <a:p>
            <a:pPr algn="ctr">
              <a:lnSpc>
                <a:spcPct val="100000"/>
              </a:lnSpc>
            </a:pPr>
            <a:r>
              <a:rPr lang="en-US" spc="-1" dirty="0" err="1">
                <a:uFill>
                  <a:solidFill>
                    <a:srgbClr val="FFFFFF"/>
                  </a:solidFill>
                </a:uFill>
                <a:latin typeface="Calibri"/>
              </a:rPr>
              <a:t>Informatica</a:t>
            </a:r>
            <a:r>
              <a:rPr lang="en-US" spc="-1" dirty="0">
                <a:uFill>
                  <a:solidFill>
                    <a:srgbClr val="FFFFFF"/>
                  </a:solidFill>
                </a:uFill>
                <a:latin typeface="Calibri"/>
              </a:rPr>
              <a:t> e </a:t>
            </a:r>
            <a:r>
              <a:rPr lang="en-US" spc="-1" dirty="0" err="1">
                <a:uFill>
                  <a:solidFill>
                    <a:srgbClr val="FFFFFF"/>
                  </a:solidFill>
                </a:uFill>
                <a:latin typeface="Calibri"/>
              </a:rPr>
              <a:t>Tecnologie</a:t>
            </a:r>
            <a:r>
              <a:rPr lang="en-US" spc="-1" dirty="0">
                <a:uFill>
                  <a:solidFill>
                    <a:srgbClr val="FFFFFF"/>
                  </a:solidFill>
                </a:uFill>
                <a:latin typeface="Calibri"/>
              </a:rPr>
              <a:t> per la </a:t>
            </a:r>
            <a:r>
              <a:rPr lang="en-US" spc="-1" dirty="0" err="1">
                <a:uFill>
                  <a:solidFill>
                    <a:srgbClr val="FFFFFF"/>
                  </a:solidFill>
                </a:uFill>
                <a:latin typeface="Calibri"/>
              </a:rPr>
              <a:t>Produzione</a:t>
            </a:r>
            <a:r>
              <a:rPr lang="en-US" spc="-1" dirty="0">
                <a:uFill>
                  <a:solidFill>
                    <a:srgbClr val="FFFFFF"/>
                  </a:solidFill>
                </a:uFill>
                <a:latin typeface="Calibri"/>
              </a:rPr>
              <a:t> del Software</a:t>
            </a:r>
            <a:endParaRPr lang="en-US" b="0" strike="noStrike" spc="-1" dirty="0">
              <a:uFill>
                <a:solidFill>
                  <a:srgbClr val="FFFFFF"/>
                </a:solidFill>
              </a:uFill>
              <a:latin typeface="Arial"/>
            </a:endParaRPr>
          </a:p>
        </p:txBody>
      </p:sp>
      <p:sp>
        <p:nvSpPr>
          <p:cNvPr id="6" name="CustomShape 3"/>
          <p:cNvSpPr/>
          <p:nvPr/>
        </p:nvSpPr>
        <p:spPr>
          <a:xfrm>
            <a:off x="685800" y="3883228"/>
            <a:ext cx="2805545" cy="21019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b="0" strike="noStrike" spc="-1" dirty="0" err="1">
                <a:uFill>
                  <a:solidFill>
                    <a:srgbClr val="FFFFFF"/>
                  </a:solidFill>
                </a:uFill>
                <a:latin typeface="Calibri"/>
                <a:ea typeface="DejaVu Sans"/>
              </a:rPr>
              <a:t>Relatore</a:t>
            </a:r>
            <a:r>
              <a:rPr lang="en-US" b="0" strike="noStrike" spc="-1" dirty="0">
                <a:uFill>
                  <a:solidFill>
                    <a:srgbClr val="FFFFFF"/>
                  </a:solidFill>
                </a:uFill>
                <a:latin typeface="Calibri"/>
                <a:ea typeface="DejaVu Sans"/>
              </a:rPr>
              <a:t>:</a:t>
            </a:r>
          </a:p>
          <a:p>
            <a:pPr>
              <a:lnSpc>
                <a:spcPct val="100000"/>
              </a:lnSpc>
            </a:pPr>
            <a:r>
              <a:rPr lang="en-US" b="0" strike="noStrike" spc="-1" dirty="0">
                <a:uFill>
                  <a:solidFill>
                    <a:srgbClr val="FFFFFF"/>
                  </a:solidFill>
                </a:uFill>
                <a:latin typeface="Calibri"/>
                <a:ea typeface="DejaVu Sans"/>
              </a:rPr>
              <a:t>Prof. Michelangelo </a:t>
            </a:r>
            <a:r>
              <a:rPr lang="en-US" b="0" strike="noStrike" spc="-1" dirty="0" err="1">
                <a:uFill>
                  <a:solidFill>
                    <a:srgbClr val="FFFFFF"/>
                  </a:solidFill>
                </a:uFill>
                <a:latin typeface="Calibri"/>
                <a:ea typeface="DejaVu Sans"/>
              </a:rPr>
              <a:t>Ceci</a:t>
            </a:r>
            <a:endParaRPr lang="en-US" b="0" strike="noStrike" spc="-1" dirty="0">
              <a:uFill>
                <a:solidFill>
                  <a:srgbClr val="FFFFFF"/>
                </a:solidFill>
              </a:uFill>
              <a:latin typeface="Calibri"/>
              <a:ea typeface="DejaVu Sans"/>
            </a:endParaRPr>
          </a:p>
          <a:p>
            <a:pPr>
              <a:lnSpc>
                <a:spcPct val="100000"/>
              </a:lnSpc>
            </a:pPr>
            <a:endParaRPr lang="en-US" spc="-1" dirty="0">
              <a:uFill>
                <a:solidFill>
                  <a:srgbClr val="FFFFFF"/>
                </a:solidFill>
              </a:uFill>
              <a:latin typeface="Calibri"/>
            </a:endParaRPr>
          </a:p>
          <a:p>
            <a:pPr>
              <a:lnSpc>
                <a:spcPct val="100000"/>
              </a:lnSpc>
            </a:pPr>
            <a:r>
              <a:rPr lang="en-US" spc="-1" dirty="0" err="1">
                <a:uFill>
                  <a:solidFill>
                    <a:srgbClr val="FFFFFF"/>
                  </a:solidFill>
                </a:uFill>
                <a:latin typeface="Calibri"/>
              </a:rPr>
              <a:t>Correlatore</a:t>
            </a:r>
            <a:r>
              <a:rPr lang="en-US" spc="-1" dirty="0">
                <a:uFill>
                  <a:solidFill>
                    <a:srgbClr val="FFFFFF"/>
                  </a:solidFill>
                </a:uFill>
                <a:latin typeface="Calibri"/>
              </a:rPr>
              <a:t>:</a:t>
            </a:r>
          </a:p>
          <a:p>
            <a:pPr>
              <a:lnSpc>
                <a:spcPct val="100000"/>
              </a:lnSpc>
            </a:pPr>
            <a:r>
              <a:rPr lang="en-US" spc="-1" dirty="0" err="1">
                <a:uFill>
                  <a:solidFill>
                    <a:srgbClr val="FFFFFF"/>
                  </a:solidFill>
                </a:uFill>
                <a:latin typeface="Calibri"/>
              </a:rPr>
              <a:t>Dott.ssa</a:t>
            </a:r>
            <a:r>
              <a:rPr lang="en-US" spc="-1" dirty="0">
                <a:uFill>
                  <a:solidFill>
                    <a:srgbClr val="FFFFFF"/>
                  </a:solidFill>
                </a:uFill>
                <a:latin typeface="Calibri"/>
              </a:rPr>
              <a:t> </a:t>
            </a:r>
            <a:r>
              <a:rPr lang="en-US" spc="-1" dirty="0" err="1">
                <a:uFill>
                  <a:solidFill>
                    <a:srgbClr val="FFFFFF"/>
                  </a:solidFill>
                </a:uFill>
                <a:latin typeface="Calibri"/>
              </a:rPr>
              <a:t>Pasqua</a:t>
            </a:r>
            <a:r>
              <a:rPr lang="en-US" spc="-1" dirty="0">
                <a:uFill>
                  <a:solidFill>
                    <a:srgbClr val="FFFFFF"/>
                  </a:solidFill>
                </a:uFill>
                <a:latin typeface="Calibri"/>
              </a:rPr>
              <a:t> </a:t>
            </a:r>
            <a:r>
              <a:rPr lang="en-US" spc="-1" dirty="0" err="1">
                <a:uFill>
                  <a:solidFill>
                    <a:srgbClr val="FFFFFF"/>
                  </a:solidFill>
                </a:uFill>
                <a:latin typeface="Calibri"/>
              </a:rPr>
              <a:t>Fabiana</a:t>
            </a:r>
            <a:r>
              <a:rPr lang="en-US" spc="-1" dirty="0">
                <a:uFill>
                  <a:solidFill>
                    <a:srgbClr val="FFFFFF"/>
                  </a:solidFill>
                </a:uFill>
                <a:latin typeface="Calibri"/>
              </a:rPr>
              <a:t> </a:t>
            </a:r>
            <a:r>
              <a:rPr lang="en-US" spc="-1" dirty="0" err="1">
                <a:uFill>
                  <a:solidFill>
                    <a:srgbClr val="FFFFFF"/>
                  </a:solidFill>
                </a:uFill>
                <a:latin typeface="Calibri"/>
              </a:rPr>
              <a:t>Lanotte</a:t>
            </a:r>
            <a:endParaRPr lang="en-US" b="0" strike="noStrike" spc="-1" dirty="0">
              <a:uFill>
                <a:solidFill>
                  <a:srgbClr val="FFFFFF"/>
                </a:solidFill>
              </a:uFill>
              <a:latin typeface="Arial"/>
            </a:endParaRPr>
          </a:p>
        </p:txBody>
      </p:sp>
      <p:sp>
        <p:nvSpPr>
          <p:cNvPr id="7" name="CustomShape 3"/>
          <p:cNvSpPr/>
          <p:nvPr/>
        </p:nvSpPr>
        <p:spPr>
          <a:xfrm>
            <a:off x="6590805" y="4292929"/>
            <a:ext cx="1865235" cy="6486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b="0" strike="noStrike" spc="-1" dirty="0" err="1">
                <a:uFill>
                  <a:solidFill>
                    <a:srgbClr val="FFFFFF"/>
                  </a:solidFill>
                </a:uFill>
                <a:latin typeface="Calibri"/>
                <a:ea typeface="DejaVu Sans"/>
              </a:rPr>
              <a:t>Laureando</a:t>
            </a:r>
            <a:r>
              <a:rPr lang="en-US" b="0" strike="noStrike" spc="-1" dirty="0">
                <a:uFill>
                  <a:solidFill>
                    <a:srgbClr val="FFFFFF"/>
                  </a:solidFill>
                </a:uFill>
                <a:latin typeface="Calibri"/>
                <a:ea typeface="DejaVu Sans"/>
              </a:rPr>
              <a:t>:</a:t>
            </a:r>
          </a:p>
          <a:p>
            <a:pPr algn="r">
              <a:lnSpc>
                <a:spcPct val="100000"/>
              </a:lnSpc>
            </a:pPr>
            <a:r>
              <a:rPr lang="en-US" b="0" strike="noStrike" spc="-1" dirty="0">
                <a:uFill>
                  <a:solidFill>
                    <a:srgbClr val="FFFFFF"/>
                  </a:solidFill>
                </a:uFill>
                <a:latin typeface="Calibri"/>
                <a:ea typeface="DejaVu Sans"/>
              </a:rPr>
              <a:t>Andrea Del Fante</a:t>
            </a:r>
            <a:endParaRPr lang="en-US" b="0" strike="noStrike" spc="-1" dirty="0">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10</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39" y="1554480"/>
            <a:ext cx="8597253" cy="9172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Word2Vec è un </a:t>
            </a:r>
            <a:r>
              <a:rPr lang="en-US" sz="2000" spc="-1" dirty="0" err="1">
                <a:uFill>
                  <a:solidFill>
                    <a:srgbClr val="FFFFFF"/>
                  </a:solidFill>
                </a:uFill>
              </a:rPr>
              <a:t>algoritmo</a:t>
            </a:r>
            <a:r>
              <a:rPr lang="en-US" sz="2000" spc="-1" dirty="0">
                <a:uFill>
                  <a:solidFill>
                    <a:srgbClr val="FFFFFF"/>
                  </a:solidFill>
                </a:uFill>
              </a:rPr>
              <a:t> di </a:t>
            </a:r>
            <a:r>
              <a:rPr lang="en-US" sz="2000" spc="-1" dirty="0">
                <a:solidFill>
                  <a:srgbClr val="FF3333"/>
                </a:solidFill>
                <a:uFill>
                  <a:solidFill>
                    <a:srgbClr val="FFFFFF"/>
                  </a:solidFill>
                </a:uFill>
              </a:rPr>
              <a:t>Word Embedding</a:t>
            </a:r>
            <a:r>
              <a:rPr lang="en-US" sz="2000" spc="-1" dirty="0">
                <a:uFill>
                  <a:solidFill>
                    <a:srgbClr val="FFFFFF"/>
                  </a:solidFill>
                </a:uFill>
              </a:rPr>
              <a:t> </a:t>
            </a:r>
            <a:r>
              <a:rPr lang="en-US" sz="2000" spc="-1" dirty="0" err="1">
                <a:uFill>
                  <a:solidFill>
                    <a:srgbClr val="FFFFFF"/>
                  </a:solidFill>
                </a:uFill>
              </a:rPr>
              <a:t>ed</a:t>
            </a:r>
            <a:r>
              <a:rPr lang="en-US" sz="2000" spc="-1" dirty="0">
                <a:uFill>
                  <a:solidFill>
                    <a:srgbClr val="FFFFFF"/>
                  </a:solidFill>
                </a:uFill>
              </a:rPr>
              <a:t> è </a:t>
            </a:r>
            <a:r>
              <a:rPr lang="en-US" sz="2000" spc="-1" dirty="0" err="1">
                <a:uFill>
                  <a:solidFill>
                    <a:srgbClr val="FFFFFF"/>
                  </a:solidFill>
                </a:uFill>
              </a:rPr>
              <a:t>una</a:t>
            </a:r>
            <a:r>
              <a:rPr lang="en-US" sz="2000" spc="-1" dirty="0">
                <a:uFill>
                  <a:solidFill>
                    <a:srgbClr val="FFFFFF"/>
                  </a:solidFill>
                </a:uFill>
              </a:rPr>
              <a:t> rete </a:t>
            </a:r>
            <a:r>
              <a:rPr lang="en-US" sz="2000" spc="-1" dirty="0" err="1">
                <a:uFill>
                  <a:solidFill>
                    <a:srgbClr val="FFFFFF"/>
                  </a:solidFill>
                </a:uFill>
              </a:rPr>
              <a:t>neurale</a:t>
            </a:r>
            <a:r>
              <a:rPr lang="en-US" sz="2000" spc="-1" dirty="0">
                <a:uFill>
                  <a:solidFill>
                    <a:srgbClr val="FFFFFF"/>
                  </a:solidFill>
                </a:uFill>
              </a:rPr>
              <a:t> </a:t>
            </a:r>
            <a:r>
              <a:rPr lang="en-US" sz="2000" spc="-1" dirty="0" err="1">
                <a:uFill>
                  <a:solidFill>
                    <a:srgbClr val="FFFFFF"/>
                  </a:solidFill>
                </a:uFill>
              </a:rPr>
              <a:t>che</a:t>
            </a:r>
            <a:r>
              <a:rPr lang="en-US" sz="2000" spc="-1" dirty="0">
                <a:uFill>
                  <a:solidFill>
                    <a:srgbClr val="FFFFFF"/>
                  </a:solidFill>
                </a:uFill>
              </a:rPr>
              <a:t> </a:t>
            </a:r>
            <a:r>
              <a:rPr lang="en-US" sz="2000" spc="-1" dirty="0" err="1">
                <a:uFill>
                  <a:solidFill>
                    <a:srgbClr val="FFFFFF"/>
                  </a:solidFill>
                </a:uFill>
              </a:rPr>
              <a:t>apprende</a:t>
            </a:r>
            <a:r>
              <a:rPr lang="en-US" sz="2000" spc="-1" dirty="0">
                <a:uFill>
                  <a:solidFill>
                    <a:srgbClr val="FFFFFF"/>
                  </a:solidFill>
                </a:uFill>
              </a:rPr>
              <a:t> le parole da un </a:t>
            </a:r>
            <a:r>
              <a:rPr lang="en-US" sz="2000" spc="-1" dirty="0" err="1">
                <a:uFill>
                  <a:solidFill>
                    <a:srgbClr val="FFFFFF"/>
                  </a:solidFill>
                </a:uFill>
              </a:rPr>
              <a:t>testo</a:t>
            </a:r>
            <a:r>
              <a:rPr lang="en-US" sz="2000" spc="-1" dirty="0">
                <a:uFill>
                  <a:solidFill>
                    <a:srgbClr val="FFFFFF"/>
                  </a:solidFill>
                </a:uFill>
              </a:rPr>
              <a:t> in input, </a:t>
            </a:r>
            <a:r>
              <a:rPr lang="en-US" sz="2000" spc="-1" dirty="0" err="1">
                <a:uFill>
                  <a:solidFill>
                    <a:srgbClr val="FFFFFF"/>
                  </a:solidFill>
                </a:uFill>
              </a:rPr>
              <a:t>che</a:t>
            </a:r>
            <a:r>
              <a:rPr lang="en-US" sz="2000" spc="-1" dirty="0">
                <a:uFill>
                  <a:solidFill>
                    <a:srgbClr val="FFFFFF"/>
                  </a:solidFill>
                </a:uFill>
              </a:rPr>
              <a:t> </a:t>
            </a:r>
            <a:r>
              <a:rPr lang="en-US" sz="2000" spc="-1" dirty="0" err="1">
                <a:uFill>
                  <a:solidFill>
                    <a:srgbClr val="FFFFFF"/>
                  </a:solidFill>
                </a:uFill>
              </a:rPr>
              <a:t>vengono</a:t>
            </a:r>
            <a:r>
              <a:rPr lang="en-US" sz="2000" spc="-1" dirty="0">
                <a:uFill>
                  <a:solidFill>
                    <a:srgbClr val="FFFFFF"/>
                  </a:solidFill>
                </a:uFill>
              </a:rPr>
              <a:t> </a:t>
            </a:r>
            <a:r>
              <a:rPr lang="en-US" sz="2000" spc="-1" dirty="0" err="1">
                <a:uFill>
                  <a:solidFill>
                    <a:srgbClr val="FFFFFF"/>
                  </a:solidFill>
                </a:uFill>
              </a:rPr>
              <a:t>trasformate</a:t>
            </a:r>
            <a:r>
              <a:rPr lang="en-US" sz="2000" spc="-1" dirty="0">
                <a:uFill>
                  <a:solidFill>
                    <a:srgbClr val="FFFFFF"/>
                  </a:solidFill>
                </a:uFill>
              </a:rPr>
              <a:t> in </a:t>
            </a:r>
            <a:r>
              <a:rPr lang="en-US" sz="2000" spc="-1" dirty="0" err="1">
                <a:uFill>
                  <a:solidFill>
                    <a:srgbClr val="FFFFFF"/>
                  </a:solidFill>
                </a:uFill>
              </a:rPr>
              <a:t>vettori</a:t>
            </a:r>
            <a:r>
              <a:rPr lang="en-US" sz="2000" spc="-1" dirty="0">
                <a:uFill>
                  <a:solidFill>
                    <a:srgbClr val="FFFFFF"/>
                  </a:solidFill>
                </a:uFill>
              </a:rPr>
              <a:t>.</a:t>
            </a:r>
          </a:p>
        </p:txBody>
      </p:sp>
      <mc:AlternateContent xmlns:mc="http://schemas.openxmlformats.org/markup-compatibility/2006" xmlns:a14="http://schemas.microsoft.com/office/drawing/2010/main">
        <mc:Choice Requires="a14">
          <p:sp>
            <p:nvSpPr>
              <p:cNvPr id="2" name="CasellaDiTesto 1"/>
              <p:cNvSpPr txBox="1"/>
              <p:nvPr/>
            </p:nvSpPr>
            <p:spPr>
              <a:xfrm>
                <a:off x="3063140" y="2471765"/>
                <a:ext cx="29968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r>
                        <a:rPr lang="it-IT" sz="2400" b="0" i="1" smtClean="0">
                          <a:latin typeface="Cambria Math" panose="02040503050406030204" pitchFamily="18" charset="0"/>
                        </a:rPr>
                        <m:t> :</m:t>
                      </m:r>
                      <m:r>
                        <a:rPr lang="it-IT" sz="2400" b="0" i="1" smtClean="0">
                          <a:latin typeface="Cambria Math" panose="02040503050406030204" pitchFamily="18" charset="0"/>
                        </a:rPr>
                        <m:t>𝑤𝑜𝑟𝑑𝑠</m:t>
                      </m:r>
                      <m:r>
                        <a:rPr lang="it-IT" sz="2400" b="0" i="1" smtClean="0">
                          <a:latin typeface="Cambria Math" panose="02040503050406030204" pitchFamily="18" charset="0"/>
                        </a:rPr>
                        <m:t> →</m:t>
                      </m:r>
                      <m:r>
                        <a:rPr lang="it-IT" sz="2400" b="0" i="1" smtClean="0">
                          <a:latin typeface="Cambria Math" panose="02040503050406030204" pitchFamily="18" charset="0"/>
                        </a:rPr>
                        <m:t>𝑅</m:t>
                      </m:r>
                    </m:oMath>
                  </m:oMathPara>
                </a14:m>
                <a:endParaRPr lang="it-IT"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063140" y="2471765"/>
                <a:ext cx="2996839" cy="369332"/>
              </a:xfrm>
              <a:prstGeom prst="rect">
                <a:avLst/>
              </a:prstGeom>
              <a:blipFill>
                <a:blip r:embed="rId3"/>
                <a:stretch>
                  <a:fillRect b="-983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625516" y="3038737"/>
                <a:ext cx="3872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d>
                        <m:dPr>
                          <m:ctrlPr>
                            <a:rPr lang="it-IT" sz="2400" b="0" i="1" smtClean="0">
                              <a:latin typeface="Cambria Math" panose="02040503050406030204" pitchFamily="18" charset="0"/>
                            </a:rPr>
                          </m:ctrlPr>
                        </m:dPr>
                        <m:e>
                          <m:r>
                            <m:rPr>
                              <m:nor/>
                            </m:rPr>
                            <a:rPr lang="it-IT" sz="2400" b="0" i="0" smtClean="0">
                              <a:latin typeface="Cambria Math" panose="02040503050406030204" pitchFamily="18" charset="0"/>
                            </a:rPr>
                            <m:t>mat</m:t>
                          </m:r>
                        </m:e>
                      </m:d>
                      <m:r>
                        <a:rPr lang="it-IT" sz="2400" b="0" i="1" smtClean="0">
                          <a:latin typeface="Cambria Math" panose="02040503050406030204" pitchFamily="18" charset="0"/>
                        </a:rPr>
                        <m:t>=(0.0, 0.6, −0.1, …)</m:t>
                      </m:r>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625516" y="3038737"/>
                <a:ext cx="3872086" cy="369332"/>
              </a:xfrm>
              <a:prstGeom prst="rect">
                <a:avLst/>
              </a:prstGeom>
              <a:blipFill>
                <a:blip r:embed="rId4"/>
                <a:stretch>
                  <a:fillRect l="-1260" r="-2047" b="-37705"/>
                </a:stretch>
              </a:blipFill>
            </p:spPr>
            <p:txBody>
              <a:bodyPr/>
              <a:lstStyle/>
              <a:p>
                <a:r>
                  <a:rPr lang="it-IT">
                    <a:noFill/>
                  </a:rPr>
                  <a:t> </a:t>
                </a:r>
              </a:p>
            </p:txBody>
          </p:sp>
        </mc:Fallback>
      </mc:AlternateContent>
      <p:sp>
        <p:nvSpPr>
          <p:cNvPr id="7" name="CustomShape 3"/>
          <p:cNvSpPr/>
          <p:nvPr/>
        </p:nvSpPr>
        <p:spPr>
          <a:xfrm>
            <a:off x="417239" y="3605708"/>
            <a:ext cx="3773045" cy="255164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Due </a:t>
            </a:r>
            <a:r>
              <a:rPr lang="en-US" sz="2000" spc="-1" dirty="0" err="1">
                <a:uFill>
                  <a:solidFill>
                    <a:srgbClr val="FFFFFF"/>
                  </a:solidFill>
                </a:uFill>
              </a:rPr>
              <a:t>modelli</a:t>
            </a:r>
            <a:r>
              <a:rPr lang="en-US" sz="2000" spc="-1" dirty="0">
                <a:uFill>
                  <a:solidFill>
                    <a:srgbClr val="FFFFFF"/>
                  </a:solidFill>
                </a:uFill>
              </a:rPr>
              <a:t> di </a:t>
            </a:r>
            <a:r>
              <a:rPr lang="en-US" sz="2000" spc="-1" dirty="0" err="1">
                <a:uFill>
                  <a:solidFill>
                    <a:srgbClr val="FFFFFF"/>
                  </a:solidFill>
                </a:uFill>
              </a:rPr>
              <a:t>apprendimento</a:t>
            </a:r>
            <a:r>
              <a:rPr lang="en-US" sz="2000" spc="-1" dirty="0">
                <a:uFill>
                  <a:solidFill>
                    <a:srgbClr val="FFFFFF"/>
                  </a:solidFill>
                </a:uFill>
              </a:rPr>
              <a:t>:</a:t>
            </a:r>
          </a:p>
          <a:p>
            <a:pPr marL="285750" indent="-285750">
              <a:lnSpc>
                <a:spcPct val="100000"/>
              </a:lnSpc>
              <a:buFont typeface="Arial" panose="020B0604020202020204" pitchFamily="34" charset="0"/>
              <a:buChar char="•"/>
            </a:pPr>
            <a:r>
              <a:rPr lang="en-US" sz="2000" spc="-1" dirty="0">
                <a:solidFill>
                  <a:srgbClr val="FF3333"/>
                </a:solidFill>
                <a:uFill>
                  <a:solidFill>
                    <a:srgbClr val="FFFFFF"/>
                  </a:solidFill>
                </a:uFill>
              </a:rPr>
              <a:t>CBOW</a:t>
            </a:r>
          </a:p>
          <a:p>
            <a:pPr marL="285750" indent="-285750">
              <a:lnSpc>
                <a:spcPct val="100000"/>
              </a:lnSpc>
              <a:buFont typeface="Arial" panose="020B0604020202020204" pitchFamily="34" charset="0"/>
              <a:buChar char="•"/>
            </a:pPr>
            <a:r>
              <a:rPr lang="en-US" sz="2000" spc="-1" dirty="0">
                <a:solidFill>
                  <a:srgbClr val="FF3333"/>
                </a:solidFill>
                <a:uFill>
                  <a:solidFill>
                    <a:srgbClr val="FFFFFF"/>
                  </a:solidFill>
                </a:uFill>
              </a:rPr>
              <a:t>Skip-Gram</a:t>
            </a:r>
          </a:p>
        </p:txBody>
      </p:sp>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0285" y="3605708"/>
            <a:ext cx="4614633" cy="2713026"/>
          </a:xfrm>
          <a:prstGeom prst="rect">
            <a:avLst/>
          </a:prstGeom>
        </p:spPr>
      </p:pic>
    </p:spTree>
    <p:extLst>
      <p:ext uri="{BB962C8B-B14F-4D97-AF65-F5344CB8AC3E}">
        <p14:creationId xmlns:p14="http://schemas.microsoft.com/office/powerpoint/2010/main" val="41116558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 Skip-Gram</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11</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8087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err="1">
                <a:uFill>
                  <a:solidFill>
                    <a:srgbClr val="FFFFFF"/>
                  </a:solidFill>
                </a:uFill>
              </a:rPr>
              <a:t>Trovare</a:t>
            </a:r>
            <a:r>
              <a:rPr lang="en-US" sz="2000" spc="-1" dirty="0">
                <a:uFill>
                  <a:solidFill>
                    <a:srgbClr val="FFFFFF"/>
                  </a:solidFill>
                </a:uFill>
              </a:rPr>
              <a:t> </a:t>
            </a:r>
            <a:r>
              <a:rPr lang="en-US" sz="2000" spc="-1" dirty="0" err="1">
                <a:uFill>
                  <a:solidFill>
                    <a:srgbClr val="FFFFFF"/>
                  </a:solidFill>
                </a:uFill>
              </a:rPr>
              <a:t>rappresentazioni</a:t>
            </a:r>
            <a:r>
              <a:rPr lang="en-US" sz="2000" spc="-1" dirty="0">
                <a:uFill>
                  <a:solidFill>
                    <a:srgbClr val="FFFFFF"/>
                  </a:solidFill>
                </a:uFill>
              </a:rPr>
              <a:t> </a:t>
            </a:r>
            <a:r>
              <a:rPr lang="en-US" sz="2000" spc="-1" dirty="0" err="1">
                <a:uFill>
                  <a:solidFill>
                    <a:srgbClr val="FFFFFF"/>
                  </a:solidFill>
                </a:uFill>
              </a:rPr>
              <a:t>vettoriali</a:t>
            </a:r>
            <a:r>
              <a:rPr lang="en-US" sz="2000" spc="-1" dirty="0">
                <a:uFill>
                  <a:solidFill>
                    <a:srgbClr val="FFFFFF"/>
                  </a:solidFill>
                </a:uFill>
              </a:rPr>
              <a:t> </a:t>
            </a:r>
            <a:r>
              <a:rPr lang="en-US" sz="2000" spc="-1" dirty="0" err="1">
                <a:uFill>
                  <a:solidFill>
                    <a:srgbClr val="FFFFFF"/>
                  </a:solidFill>
                </a:uFill>
              </a:rPr>
              <a:t>delle</a:t>
            </a:r>
            <a:r>
              <a:rPr lang="en-US" sz="2000" spc="-1" dirty="0">
                <a:uFill>
                  <a:solidFill>
                    <a:srgbClr val="FFFFFF"/>
                  </a:solidFill>
                </a:uFill>
              </a:rPr>
              <a:t> parole per </a:t>
            </a:r>
            <a:r>
              <a:rPr lang="en-US" sz="2000" spc="-1" dirty="0" err="1">
                <a:uFill>
                  <a:solidFill>
                    <a:srgbClr val="FFFFFF"/>
                  </a:solidFill>
                </a:uFill>
              </a:rPr>
              <a:t>predire</a:t>
            </a:r>
            <a:r>
              <a:rPr lang="en-US" sz="2000" spc="-1" dirty="0">
                <a:uFill>
                  <a:solidFill>
                    <a:srgbClr val="FFFFFF"/>
                  </a:solidFill>
                </a:uFill>
              </a:rPr>
              <a:t> quelle </a:t>
            </a:r>
            <a:r>
              <a:rPr lang="en-US" sz="2000" spc="-1" dirty="0" err="1">
                <a:uFill>
                  <a:solidFill>
                    <a:srgbClr val="FFFFFF"/>
                  </a:solidFill>
                </a:uFill>
              </a:rPr>
              <a:t>circostanti</a:t>
            </a:r>
            <a:r>
              <a:rPr lang="en-US" sz="2000" spc="-1" dirty="0">
                <a:uFill>
                  <a:solidFill>
                    <a:srgbClr val="FFFFFF"/>
                  </a:solidFill>
                </a:uFill>
              </a:rPr>
              <a:t> in </a:t>
            </a:r>
            <a:r>
              <a:rPr lang="en-US" sz="2000" spc="-1" dirty="0" err="1">
                <a:uFill>
                  <a:solidFill>
                    <a:srgbClr val="FFFFFF"/>
                  </a:solidFill>
                </a:uFill>
              </a:rPr>
              <a:t>una</a:t>
            </a:r>
            <a:r>
              <a:rPr lang="en-US" sz="2000" spc="-1" dirty="0">
                <a:uFill>
                  <a:solidFill>
                    <a:srgbClr val="FFFFFF"/>
                  </a:solidFill>
                </a:uFill>
              </a:rPr>
              <a:t> </a:t>
            </a:r>
            <a:r>
              <a:rPr lang="en-US" sz="2000" spc="-1" dirty="0" err="1">
                <a:uFill>
                  <a:solidFill>
                    <a:srgbClr val="FFFFFF"/>
                  </a:solidFill>
                </a:uFill>
              </a:rPr>
              <a:t>frase</a:t>
            </a:r>
            <a:r>
              <a:rPr lang="en-US" sz="2000" spc="-1" dirty="0">
                <a:uFill>
                  <a:solidFill>
                    <a:srgbClr val="FFFFFF"/>
                  </a:solidFill>
                </a:uFill>
              </a:rPr>
              <a:t>, </a:t>
            </a:r>
            <a:r>
              <a:rPr lang="en-US" sz="2000" spc="-1" dirty="0" err="1">
                <a:uFill>
                  <a:solidFill>
                    <a:srgbClr val="FFFFFF"/>
                  </a:solidFill>
                </a:uFill>
              </a:rPr>
              <a:t>massimizzando</a:t>
            </a:r>
            <a:r>
              <a:rPr lang="en-US" sz="2000" spc="-1" dirty="0">
                <a:uFill>
                  <a:solidFill>
                    <a:srgbClr val="FFFFFF"/>
                  </a:solidFill>
                </a:uFill>
              </a:rPr>
              <a:t> la </a:t>
            </a:r>
            <a:r>
              <a:rPr lang="en-US" sz="2000" spc="-1" dirty="0" err="1">
                <a:uFill>
                  <a:solidFill>
                    <a:srgbClr val="FFFFFF"/>
                  </a:solidFill>
                </a:uFill>
              </a:rPr>
              <a:t>probabilità</a:t>
            </a:r>
            <a:r>
              <a:rPr lang="en-US" sz="2000" spc="-1" dirty="0">
                <a:uFill>
                  <a:solidFill>
                    <a:srgbClr val="FFFFFF"/>
                  </a:solidFill>
                </a:uFill>
              </a:rPr>
              <a:t> media </a:t>
            </a:r>
            <a:r>
              <a:rPr lang="en-US" sz="2000" spc="-1" dirty="0" err="1">
                <a:uFill>
                  <a:solidFill>
                    <a:srgbClr val="FFFFFF"/>
                  </a:solidFill>
                </a:uFill>
              </a:rPr>
              <a:t>logaritmica</a:t>
            </a:r>
            <a:r>
              <a:rPr lang="en-US" sz="2000" spc="-1" dirty="0">
                <a:uFill>
                  <a:solidFill>
                    <a:srgbClr val="FFFFFF"/>
                  </a:solidFill>
                </a:uFill>
              </a:rPr>
              <a:t>.</a:t>
            </a:r>
          </a:p>
        </p:txBody>
      </p:sp>
      <mc:AlternateContent xmlns:mc="http://schemas.openxmlformats.org/markup-compatibility/2006" xmlns:a14="http://schemas.microsoft.com/office/drawing/2010/main">
        <mc:Choice Requires="a14">
          <p:sp>
            <p:nvSpPr>
              <p:cNvPr id="4" name="CasellaDiTesto 3"/>
              <p:cNvSpPr txBox="1"/>
              <p:nvPr/>
            </p:nvSpPr>
            <p:spPr>
              <a:xfrm>
                <a:off x="417240" y="2341080"/>
                <a:ext cx="8288640" cy="1080296"/>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it-IT" sz="2400" i="1" smtClean="0">
                              <a:latin typeface="Cambria Math" panose="02040503050406030204" pitchFamily="18" charset="0"/>
                            </a:rPr>
                          </m:ctrlPr>
                        </m:fPr>
                        <m:num>
                          <m:r>
                            <a:rPr lang="it-IT" sz="2400" b="0" i="1" smtClean="0">
                              <a:latin typeface="Cambria Math" panose="02040503050406030204" pitchFamily="18" charset="0"/>
                            </a:rPr>
                            <m:t>1</m:t>
                          </m:r>
                        </m:num>
                        <m:den>
                          <m:r>
                            <a:rPr lang="it-IT" sz="2400" b="0" i="1" smtClean="0">
                              <a:latin typeface="Cambria Math" panose="02040503050406030204" pitchFamily="18" charset="0"/>
                            </a:rPr>
                            <m:t>𝑇</m:t>
                          </m:r>
                        </m:den>
                      </m:f>
                      <m:nary>
                        <m:naryPr>
                          <m:chr m:val="∑"/>
                          <m:ctrlPr>
                            <a:rPr lang="it-IT" sz="2400" i="1" smtClean="0">
                              <a:latin typeface="Cambria Math" panose="02040503050406030204" pitchFamily="18" charset="0"/>
                            </a:rPr>
                          </m:ctrlPr>
                        </m:naryPr>
                        <m:sub>
                          <m:r>
                            <m:rPr>
                              <m:brk m:alnAt="23"/>
                            </m:rPr>
                            <a:rPr lang="it-IT" sz="2400" b="0" i="1" smtClean="0">
                              <a:latin typeface="Cambria Math" panose="02040503050406030204" pitchFamily="18" charset="0"/>
                            </a:rPr>
                            <m:t>𝑡</m:t>
                          </m:r>
                          <m:r>
                            <a:rPr lang="it-IT" sz="2400" b="0" i="1" smtClean="0">
                              <a:latin typeface="Cambria Math" panose="02040503050406030204" pitchFamily="18" charset="0"/>
                            </a:rPr>
                            <m:t>=1</m:t>
                          </m:r>
                        </m:sub>
                        <m:sup>
                          <m:r>
                            <a:rPr lang="it-IT" sz="2400" b="0" i="1" smtClean="0">
                              <a:latin typeface="Cambria Math" panose="02040503050406030204" pitchFamily="18" charset="0"/>
                            </a:rPr>
                            <m:t>𝑇</m:t>
                          </m:r>
                        </m:sup>
                        <m:e>
                          <m:nary>
                            <m:naryPr>
                              <m:chr m:val="∑"/>
                              <m:supHide m:val="on"/>
                              <m:ctrlPr>
                                <a:rPr lang="it-IT" sz="2400" i="1" smtClean="0">
                                  <a:latin typeface="Cambria Math" panose="02040503050406030204" pitchFamily="18" charset="0"/>
                                </a:rPr>
                              </m:ctrlPr>
                            </m:naryPr>
                            <m:sub>
                              <m:r>
                                <m:rPr>
                                  <m:brk m:alnAt="7"/>
                                </m:rPr>
                                <a:rPr lang="it-IT" sz="2400" b="0" i="1" smtClean="0">
                                  <a:latin typeface="Cambria Math" panose="02040503050406030204" pitchFamily="18" charset="0"/>
                                </a:rPr>
                                <m:t>−</m:t>
                              </m:r>
                              <m:r>
                                <a:rPr lang="it-IT" sz="2400" b="0" i="1" smtClean="0">
                                  <a:latin typeface="Cambria Math" panose="02040503050406030204" pitchFamily="18" charset="0"/>
                                </a:rPr>
                                <m:t>𝑐</m:t>
                              </m:r>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𝑗</m:t>
                              </m:r>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𝑐</m:t>
                              </m:r>
                              <m:r>
                                <a:rPr lang="it-IT" sz="2400" b="0" i="1" smtClean="0">
                                  <a:latin typeface="Cambria Math" panose="02040503050406030204" pitchFamily="18" charset="0"/>
                                  <a:ea typeface="Cambria Math" panose="02040503050406030204" pitchFamily="18" charset="0"/>
                                </a:rPr>
                                <m:t>, </m:t>
                              </m:r>
                              <m:r>
                                <a:rPr lang="it-IT" sz="2400" b="0" i="1" smtClean="0">
                                  <a:latin typeface="Cambria Math" panose="02040503050406030204" pitchFamily="18" charset="0"/>
                                  <a:ea typeface="Cambria Math" panose="02040503050406030204" pitchFamily="18" charset="0"/>
                                </a:rPr>
                                <m:t>𝑗</m:t>
                              </m:r>
                              <m:r>
                                <a:rPr lang="it-IT" sz="2400" b="0" i="1" smtClean="0">
                                  <a:latin typeface="Cambria Math" panose="02040503050406030204" pitchFamily="18" charset="0"/>
                                  <a:ea typeface="Cambria Math" panose="02040503050406030204" pitchFamily="18" charset="0"/>
                                </a:rPr>
                                <m:t>≠0</m:t>
                              </m:r>
                            </m:sub>
                            <m:sup/>
                            <m:e>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log</m:t>
                                  </m:r>
                                </m:fName>
                                <m:e>
                                  <m:r>
                                    <a:rPr lang="it-IT" sz="2400" b="0" i="1" smtClean="0">
                                      <a:latin typeface="Cambria Math" panose="02040503050406030204" pitchFamily="18" charset="0"/>
                                    </a:rPr>
                                    <m:t>𝑝</m:t>
                                  </m:r>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𝑤</m:t>
                                      </m:r>
                                    </m:e>
                                    <m:sub>
                                      <m:r>
                                        <a:rPr lang="it-IT" sz="2400" b="0" i="1" smtClean="0">
                                          <a:latin typeface="Cambria Math" panose="02040503050406030204" pitchFamily="18" charset="0"/>
                                        </a:rPr>
                                        <m:t>𝑡</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𝑤</m:t>
                                      </m:r>
                                    </m:e>
                                    <m:sub>
                                      <m:r>
                                        <a:rPr lang="it-IT" sz="2400" b="0" i="1" smtClean="0">
                                          <a:latin typeface="Cambria Math" panose="02040503050406030204" pitchFamily="18" charset="0"/>
                                        </a:rPr>
                                        <m:t>𝑡</m:t>
                                      </m:r>
                                    </m:sub>
                                  </m:sSub>
                                  <m:r>
                                    <a:rPr lang="it-IT" sz="2400" b="0" i="1" smtClean="0">
                                      <a:latin typeface="Cambria Math" panose="02040503050406030204" pitchFamily="18" charset="0"/>
                                    </a:rPr>
                                    <m:t>)</m:t>
                                  </m:r>
                                </m:e>
                              </m:func>
                            </m:e>
                          </m:nary>
                        </m:e>
                      </m:nary>
                    </m:oMath>
                  </m:oMathPara>
                </a14:m>
                <a:endParaRPr lang="it-IT" sz="2400" dirty="0"/>
              </a:p>
            </p:txBody>
          </p:sp>
        </mc:Choice>
        <mc:Fallback xmlns="">
          <p:sp>
            <p:nvSpPr>
              <p:cNvPr id="4" name="CasellaDiTesto 3"/>
              <p:cNvSpPr txBox="1">
                <a:spLocks noRot="1" noChangeAspect="1" noMove="1" noResize="1" noEditPoints="1" noAdjustHandles="1" noChangeArrowheads="1" noChangeShapeType="1" noTextEdit="1"/>
              </p:cNvSpPr>
              <p:nvPr/>
            </p:nvSpPr>
            <p:spPr>
              <a:xfrm>
                <a:off x="417240" y="2341080"/>
                <a:ext cx="8288640" cy="1080296"/>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ustomShape 3"/>
              <p:cNvSpPr/>
              <p:nvPr/>
            </p:nvSpPr>
            <p:spPr>
              <a:xfrm>
                <a:off x="569640" y="3566515"/>
                <a:ext cx="8288640" cy="280257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Dove:</a:t>
                </a:r>
              </a:p>
              <a:p>
                <a:pPr marL="285750" indent="-285750">
                  <a:lnSpc>
                    <a:spcPct val="100000"/>
                  </a:lnSpc>
                  <a:buFont typeface="Arial" panose="020B0604020202020204" pitchFamily="34" charset="0"/>
                  <a:buChar char="•"/>
                </a:pPr>
                <a14:m>
                  <m:oMath xmlns:m="http://schemas.openxmlformats.org/officeDocument/2006/math">
                    <m:r>
                      <a:rPr lang="it-IT" sz="2000" b="0" i="1" spc="-1" smtClean="0">
                        <a:uFill>
                          <a:solidFill>
                            <a:srgbClr val="FFFFFF"/>
                          </a:solidFill>
                        </a:uFill>
                        <a:latin typeface="Cambria Math" panose="02040503050406030204" pitchFamily="18" charset="0"/>
                      </a:rPr>
                      <m:t>𝑐</m:t>
                    </m:r>
                  </m:oMath>
                </a14:m>
                <a:r>
                  <a:rPr lang="en-US" sz="2000" i="1" spc="-1" dirty="0">
                    <a:uFill>
                      <a:solidFill>
                        <a:srgbClr val="FFFFFF"/>
                      </a:solidFill>
                    </a:uFill>
                  </a:rPr>
                  <a:t> </a:t>
                </a:r>
                <a:r>
                  <a:rPr lang="en-US" sz="2000" spc="-1" dirty="0">
                    <a:uFill>
                      <a:solidFill>
                        <a:srgbClr val="FFFFFF"/>
                      </a:solidFill>
                    </a:uFill>
                  </a:rPr>
                  <a:t>è la </a:t>
                </a:r>
                <a:r>
                  <a:rPr lang="en-US" sz="2000" spc="-1" dirty="0" err="1">
                    <a:uFill>
                      <a:solidFill>
                        <a:srgbClr val="FFFFFF"/>
                      </a:solidFill>
                    </a:uFill>
                  </a:rPr>
                  <a:t>dimensione</a:t>
                </a:r>
                <a:r>
                  <a:rPr lang="en-US" sz="2000" spc="-1" dirty="0">
                    <a:uFill>
                      <a:solidFill>
                        <a:srgbClr val="FFFFFF"/>
                      </a:solidFill>
                    </a:uFill>
                  </a:rPr>
                  <a:t> </a:t>
                </a:r>
                <a:r>
                  <a:rPr lang="en-US" sz="2000" spc="-1" dirty="0" err="1">
                    <a:uFill>
                      <a:solidFill>
                        <a:srgbClr val="FFFFFF"/>
                      </a:solidFill>
                    </a:uFill>
                  </a:rPr>
                  <a:t>della</a:t>
                </a:r>
                <a:r>
                  <a:rPr lang="en-US" sz="2000" spc="-1" dirty="0">
                    <a:uFill>
                      <a:solidFill>
                        <a:srgbClr val="FFFFFF"/>
                      </a:solidFill>
                    </a:uFill>
                  </a:rPr>
                  <a:t> </a:t>
                </a:r>
                <a:r>
                  <a:rPr lang="en-US" sz="2000" spc="-1" dirty="0" err="1">
                    <a:uFill>
                      <a:solidFill>
                        <a:srgbClr val="FFFFFF"/>
                      </a:solidFill>
                    </a:uFill>
                  </a:rPr>
                  <a:t>finestra</a:t>
                </a:r>
                <a:r>
                  <a:rPr lang="en-US" sz="2000" spc="-1" dirty="0">
                    <a:uFill>
                      <a:solidFill>
                        <a:srgbClr val="FFFFFF"/>
                      </a:solidFill>
                    </a:uFill>
                  </a:rPr>
                  <a:t> di </a:t>
                </a:r>
                <a:r>
                  <a:rPr lang="en-US" sz="2000" spc="-1" dirty="0" err="1">
                    <a:uFill>
                      <a:solidFill>
                        <a:srgbClr val="FFFFFF"/>
                      </a:solidFill>
                    </a:uFill>
                  </a:rPr>
                  <a:t>contesto</a:t>
                </a:r>
                <a:endParaRPr lang="en-US" sz="2000" spc="-1" dirty="0">
                  <a:uFill>
                    <a:solidFill>
                      <a:srgbClr val="FFFFFF"/>
                    </a:solidFill>
                  </a:uFill>
                </a:endParaRPr>
              </a:p>
              <a:p>
                <a:pPr marL="285750" indent="-285750">
                  <a:lnSpc>
                    <a:spcPct val="100000"/>
                  </a:lnSpc>
                  <a:buFont typeface="Arial" panose="020B0604020202020204" pitchFamily="34" charset="0"/>
                  <a:buChar char="•"/>
                </a:pPr>
                <a14:m>
                  <m:oMath xmlns:m="http://schemas.openxmlformats.org/officeDocument/2006/math">
                    <m:sSub>
                      <m:sSubPr>
                        <m:ctrlPr>
                          <a:rPr lang="en-US" sz="2000" i="1" spc="-1" smtClean="0">
                            <a:uFill>
                              <a:solidFill>
                                <a:srgbClr val="FFFFFF"/>
                              </a:solidFill>
                            </a:uFill>
                            <a:latin typeface="Cambria Math" panose="02040503050406030204" pitchFamily="18" charset="0"/>
                          </a:rPr>
                        </m:ctrlPr>
                      </m:sSubPr>
                      <m:e>
                        <m:r>
                          <a:rPr lang="it-IT" sz="2000" b="0" i="1" spc="-1" smtClean="0">
                            <a:uFill>
                              <a:solidFill>
                                <a:srgbClr val="FFFFFF"/>
                              </a:solidFill>
                            </a:uFill>
                            <a:latin typeface="Cambria Math" panose="02040503050406030204" pitchFamily="18" charset="0"/>
                          </a:rPr>
                          <m:t>𝑤</m:t>
                        </m:r>
                      </m:e>
                      <m:sub>
                        <m:r>
                          <a:rPr lang="it-IT" sz="2000" b="0" i="1" spc="-1" smtClean="0">
                            <a:uFill>
                              <a:solidFill>
                                <a:srgbClr val="FFFFFF"/>
                              </a:solidFill>
                            </a:uFill>
                            <a:latin typeface="Cambria Math" panose="02040503050406030204" pitchFamily="18" charset="0"/>
                          </a:rPr>
                          <m:t>𝑡</m:t>
                        </m:r>
                      </m:sub>
                    </m:sSub>
                  </m:oMath>
                </a14:m>
                <a:r>
                  <a:rPr lang="en-US" sz="2000" spc="-1" dirty="0">
                    <a:uFill>
                      <a:solidFill>
                        <a:srgbClr val="FFFFFF"/>
                      </a:solidFill>
                    </a:uFill>
                  </a:rPr>
                  <a:t> è la </a:t>
                </a:r>
                <a:r>
                  <a:rPr lang="en-US" sz="2000" spc="-1" dirty="0" err="1">
                    <a:uFill>
                      <a:solidFill>
                        <a:srgbClr val="FFFFFF"/>
                      </a:solidFill>
                    </a:uFill>
                  </a:rPr>
                  <a:t>parola</a:t>
                </a:r>
                <a:r>
                  <a:rPr lang="en-US" sz="2000" spc="-1" dirty="0">
                    <a:uFill>
                      <a:solidFill>
                        <a:srgbClr val="FFFFFF"/>
                      </a:solidFill>
                    </a:uFill>
                  </a:rPr>
                  <a:t> in input</a:t>
                </a:r>
              </a:p>
              <a:p>
                <a:pPr marL="285750" indent="-285750">
                  <a:lnSpc>
                    <a:spcPct val="100000"/>
                  </a:lnSpc>
                  <a:buFont typeface="Arial" panose="020B0604020202020204" pitchFamily="34" charset="0"/>
                  <a:buChar char="•"/>
                </a:pPr>
                <a14:m>
                  <m:oMath xmlns:m="http://schemas.openxmlformats.org/officeDocument/2006/math">
                    <m:sSub>
                      <m:sSubPr>
                        <m:ctrlPr>
                          <a:rPr lang="en-US" sz="2000" i="1" spc="-1" smtClean="0">
                            <a:uFill>
                              <a:solidFill>
                                <a:srgbClr val="FFFFFF"/>
                              </a:solidFill>
                            </a:uFill>
                            <a:latin typeface="Cambria Math" panose="02040503050406030204" pitchFamily="18" charset="0"/>
                          </a:rPr>
                        </m:ctrlPr>
                      </m:sSubPr>
                      <m:e>
                        <m:r>
                          <a:rPr lang="it-IT" sz="2000" b="0" i="1" spc="-1" smtClean="0">
                            <a:uFill>
                              <a:solidFill>
                                <a:srgbClr val="FFFFFF"/>
                              </a:solidFill>
                            </a:uFill>
                            <a:latin typeface="Cambria Math" panose="02040503050406030204" pitchFamily="18" charset="0"/>
                          </a:rPr>
                          <m:t>𝑤</m:t>
                        </m:r>
                      </m:e>
                      <m:sub>
                        <m:r>
                          <a:rPr lang="it-IT" sz="2000" b="0" i="1" spc="-1" smtClean="0">
                            <a:uFill>
                              <a:solidFill>
                                <a:srgbClr val="FFFFFF"/>
                              </a:solidFill>
                            </a:uFill>
                            <a:latin typeface="Cambria Math" panose="02040503050406030204" pitchFamily="18" charset="0"/>
                          </a:rPr>
                          <m:t>𝑡</m:t>
                        </m:r>
                        <m:r>
                          <a:rPr lang="it-IT" sz="2000" b="0" i="1" spc="-1" smtClean="0">
                            <a:uFill>
                              <a:solidFill>
                                <a:srgbClr val="FFFFFF"/>
                              </a:solidFill>
                            </a:uFill>
                            <a:latin typeface="Cambria Math" panose="02040503050406030204" pitchFamily="18" charset="0"/>
                          </a:rPr>
                          <m:t>+</m:t>
                        </m:r>
                        <m:r>
                          <a:rPr lang="it-IT" sz="2000" b="0" i="1" spc="-1" smtClean="0">
                            <a:uFill>
                              <a:solidFill>
                                <a:srgbClr val="FFFFFF"/>
                              </a:solidFill>
                            </a:uFill>
                            <a:latin typeface="Cambria Math" panose="02040503050406030204" pitchFamily="18" charset="0"/>
                          </a:rPr>
                          <m:t>𝑗</m:t>
                        </m:r>
                      </m:sub>
                    </m:sSub>
                  </m:oMath>
                </a14:m>
                <a:r>
                  <a:rPr lang="en-US" sz="2000" i="1" spc="-1" dirty="0">
                    <a:uFill>
                      <a:solidFill>
                        <a:srgbClr val="FFFFFF"/>
                      </a:solidFill>
                    </a:uFill>
                  </a:rPr>
                  <a:t> </a:t>
                </a:r>
                <a:r>
                  <a:rPr lang="en-US" sz="2000" spc="-1" dirty="0">
                    <a:uFill>
                      <a:solidFill>
                        <a:srgbClr val="FFFFFF"/>
                      </a:solidFill>
                    </a:uFill>
                  </a:rPr>
                  <a:t>è la </a:t>
                </a:r>
                <a:r>
                  <a:rPr lang="en-US" sz="2000" spc="-1" dirty="0" err="1">
                    <a:uFill>
                      <a:solidFill>
                        <a:srgbClr val="FFFFFF"/>
                      </a:solidFill>
                    </a:uFill>
                  </a:rPr>
                  <a:t>parola</a:t>
                </a:r>
                <a:r>
                  <a:rPr lang="en-US" sz="2000" spc="-1" dirty="0">
                    <a:uFill>
                      <a:solidFill>
                        <a:srgbClr val="FFFFFF"/>
                      </a:solidFill>
                    </a:uFill>
                  </a:rPr>
                  <a:t> in </a:t>
                </a:r>
                <a:r>
                  <a:rPr lang="en-US" sz="2000" spc="-1" dirty="0" err="1">
                    <a:uFill>
                      <a:solidFill>
                        <a:srgbClr val="FFFFFF"/>
                      </a:solidFill>
                    </a:uFill>
                  </a:rPr>
                  <a:t>analisi</a:t>
                </a:r>
                <a:r>
                  <a:rPr lang="en-US" sz="2000" spc="-1" dirty="0">
                    <a:uFill>
                      <a:solidFill>
                        <a:srgbClr val="FFFFFF"/>
                      </a:solidFill>
                    </a:uFill>
                  </a:rPr>
                  <a:t> del </a:t>
                </a:r>
                <a:r>
                  <a:rPr lang="en-US" sz="2000" spc="-1" dirty="0" err="1">
                    <a:uFill>
                      <a:solidFill>
                        <a:srgbClr val="FFFFFF"/>
                      </a:solidFill>
                    </a:uFill>
                  </a:rPr>
                  <a:t>contesto</a:t>
                </a: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i="1" spc="-1" dirty="0">
                  <a:uFill>
                    <a:solidFill>
                      <a:srgbClr val="FFFFFF"/>
                    </a:solidFill>
                  </a:uFill>
                </a:endParaRPr>
              </a:p>
              <a:p>
                <a:pPr>
                  <a:lnSpc>
                    <a:spcPct val="100000"/>
                  </a:lnSpc>
                </a:pPr>
                <a:r>
                  <a:rPr lang="it-IT" sz="2000" spc="-1" dirty="0">
                    <a:uFill>
                      <a:solidFill>
                        <a:srgbClr val="FFFFFF"/>
                      </a:solidFill>
                    </a:uFill>
                  </a:rPr>
                  <a:t>Esempio: </a:t>
                </a:r>
              </a:p>
              <a:p>
                <a:pPr>
                  <a:lnSpc>
                    <a:spcPct val="100000"/>
                  </a:lnSpc>
                </a:pPr>
                <a:r>
                  <a:rPr lang="it-IT" sz="2000" spc="-1" dirty="0">
                    <a:uFill>
                      <a:solidFill>
                        <a:srgbClr val="FFFFFF"/>
                      </a:solidFill>
                    </a:uFill>
                  </a:rPr>
                  <a:t>The </a:t>
                </a:r>
                <a:r>
                  <a:rPr lang="it-IT" sz="2000" spc="-1" dirty="0" err="1">
                    <a:uFill>
                      <a:solidFill>
                        <a:srgbClr val="FFFFFF"/>
                      </a:solidFill>
                    </a:uFill>
                  </a:rPr>
                  <a:t>quick</a:t>
                </a:r>
                <a:r>
                  <a:rPr lang="it-IT" sz="2000" spc="-1" dirty="0">
                    <a:uFill>
                      <a:solidFill>
                        <a:srgbClr val="FFFFFF"/>
                      </a:solidFill>
                    </a:uFill>
                  </a:rPr>
                  <a:t> </a:t>
                </a:r>
                <a:r>
                  <a:rPr lang="it-IT" sz="2000" spc="-1" dirty="0" err="1">
                    <a:uFill>
                      <a:solidFill>
                        <a:srgbClr val="FFFFFF"/>
                      </a:solidFill>
                    </a:uFill>
                  </a:rPr>
                  <a:t>brown</a:t>
                </a:r>
                <a:r>
                  <a:rPr lang="it-IT" sz="2000" spc="-1" dirty="0">
                    <a:uFill>
                      <a:solidFill>
                        <a:srgbClr val="FFFFFF"/>
                      </a:solidFill>
                    </a:uFill>
                  </a:rPr>
                  <a:t> fox </a:t>
                </a:r>
                <a:r>
                  <a:rPr lang="it-IT" sz="2000" spc="-1" dirty="0" err="1">
                    <a:uFill>
                      <a:solidFill>
                        <a:srgbClr val="FFFFFF"/>
                      </a:solidFill>
                    </a:uFill>
                  </a:rPr>
                  <a:t>jumped</a:t>
                </a:r>
                <a:r>
                  <a:rPr lang="it-IT" sz="2000" spc="-1" dirty="0">
                    <a:uFill>
                      <a:solidFill>
                        <a:srgbClr val="FFFFFF"/>
                      </a:solidFill>
                    </a:uFill>
                  </a:rPr>
                  <a:t> over the </a:t>
                </a:r>
                <a:r>
                  <a:rPr lang="it-IT" sz="2000" spc="-1" dirty="0" err="1">
                    <a:uFill>
                      <a:solidFill>
                        <a:srgbClr val="FFFFFF"/>
                      </a:solidFill>
                    </a:uFill>
                  </a:rPr>
                  <a:t>lazy</a:t>
                </a:r>
                <a:r>
                  <a:rPr lang="it-IT" sz="2000" spc="-1" dirty="0">
                    <a:uFill>
                      <a:solidFill>
                        <a:srgbClr val="FFFFFF"/>
                      </a:solidFill>
                    </a:uFill>
                  </a:rPr>
                  <a:t> dog.</a:t>
                </a:r>
                <a:endParaRPr lang="en-US" sz="2000" dirty="0"/>
              </a:p>
              <a:p>
                <a:r>
                  <a:rPr lang="en-US" sz="2000" dirty="0"/>
                  <a:t>([quick], the), ([the, brown], quick), ([quick, fox], brown), [...] </a:t>
                </a:r>
                <a14:m>
                  <m:oMath xmlns:m="http://schemas.openxmlformats.org/officeDocument/2006/math">
                    <m:r>
                      <a:rPr lang="it-IT" sz="2000" b="0" i="1" smtClean="0">
                        <a:latin typeface="Cambria Math" panose="02040503050406030204" pitchFamily="18" charset="0"/>
                      </a:rPr>
                      <m:t>→</m:t>
                    </m:r>
                  </m:oMath>
                </a14:m>
                <a:r>
                  <a:rPr lang="en-US" sz="2000" dirty="0"/>
                  <a:t> </a:t>
                </a:r>
              </a:p>
              <a:p>
                <a:r>
                  <a:rPr lang="en-US" sz="2000" dirty="0"/>
                  <a:t>(the, quick), (quick, the), (quick, brown), (brown, quick), [...]</a:t>
                </a:r>
                <a:endParaRPr lang="en-US" sz="2000" spc="-1" dirty="0">
                  <a:uFill>
                    <a:solidFill>
                      <a:srgbClr val="FFFFFF"/>
                    </a:solidFill>
                  </a:uFill>
                </a:endParaRPr>
              </a:p>
            </p:txBody>
          </p:sp>
        </mc:Choice>
        <mc:Fallback xmlns="">
          <p:sp>
            <p:nvSpPr>
              <p:cNvPr id="10" name="CustomShape 3"/>
              <p:cNvSpPr>
                <a:spLocks noRot="1" noChangeAspect="1" noMove="1" noResize="1" noEditPoints="1" noAdjustHandles="1" noChangeArrowheads="1" noChangeShapeType="1" noTextEdit="1"/>
              </p:cNvSpPr>
              <p:nvPr/>
            </p:nvSpPr>
            <p:spPr>
              <a:xfrm>
                <a:off x="569640" y="3566515"/>
                <a:ext cx="8288640" cy="2802572"/>
              </a:xfrm>
              <a:prstGeom prst="rect">
                <a:avLst/>
              </a:prstGeom>
              <a:blipFill>
                <a:blip r:embed="rId4"/>
                <a:stretch>
                  <a:fillRect l="-735" t="-1087" b="-6087"/>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392344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19"/>
            <a:ext cx="7210440" cy="19409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 Skip-Gram </a:t>
            </a:r>
            <a:r>
              <a:rPr lang="en-US" sz="4400" b="0" strike="noStrike" spc="-1" dirty="0" err="1">
                <a:solidFill>
                  <a:srgbClr val="17375E"/>
                </a:solidFill>
                <a:uFill>
                  <a:solidFill>
                    <a:srgbClr val="FFFFFF"/>
                  </a:solidFill>
                </a:uFill>
                <a:latin typeface="Calibri"/>
                <a:ea typeface="DejaVu Sans"/>
              </a:rPr>
              <a:t>modificato</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12</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2386074"/>
                <a:ext cx="8288640" cy="383027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a:uFill>
                      <a:solidFill>
                        <a:srgbClr val="FFFFFF"/>
                      </a:solidFill>
                    </a:uFill>
                  </a:rPr>
                  <a:t>Per </a:t>
                </a:r>
                <a:r>
                  <a:rPr lang="en-US" sz="2400" spc="-1" dirty="0" err="1">
                    <a:uFill>
                      <a:solidFill>
                        <a:srgbClr val="FFFFFF"/>
                      </a:solidFill>
                    </a:uFill>
                  </a:rPr>
                  <a:t>raggiungere</a:t>
                </a:r>
                <a:r>
                  <a:rPr lang="en-US" sz="2400" spc="-1" dirty="0">
                    <a:uFill>
                      <a:solidFill>
                        <a:srgbClr val="FFFFFF"/>
                      </a:solidFill>
                    </a:uFill>
                  </a:rPr>
                  <a:t> </a:t>
                </a:r>
                <a:r>
                  <a:rPr lang="en-US" sz="2400" spc="-1" dirty="0" err="1">
                    <a:uFill>
                      <a:solidFill>
                        <a:srgbClr val="FFFFFF"/>
                      </a:solidFill>
                    </a:uFill>
                  </a:rPr>
                  <a:t>uno</a:t>
                </a:r>
                <a:r>
                  <a:rPr lang="en-US" sz="2400" spc="-1" dirty="0">
                    <a:uFill>
                      <a:solidFill>
                        <a:srgbClr val="FFFFFF"/>
                      </a:solidFill>
                    </a:uFill>
                  </a:rPr>
                  <a:t> </a:t>
                </a:r>
                <a:r>
                  <a:rPr lang="en-US" sz="2400" spc="-1" dirty="0" err="1">
                    <a:uFill>
                      <a:solidFill>
                        <a:srgbClr val="FFFFFF"/>
                      </a:solidFill>
                    </a:uFill>
                  </a:rPr>
                  <a:t>degli</a:t>
                </a:r>
                <a:r>
                  <a:rPr lang="en-US" sz="2400" spc="-1" dirty="0">
                    <a:uFill>
                      <a:solidFill>
                        <a:srgbClr val="FFFFFF"/>
                      </a:solidFill>
                    </a:uFill>
                  </a:rPr>
                  <a:t> </a:t>
                </a:r>
                <a:r>
                  <a:rPr lang="en-US" sz="2400" spc="-1" dirty="0" err="1">
                    <a:uFill>
                      <a:solidFill>
                        <a:srgbClr val="FFFFFF"/>
                      </a:solidFill>
                    </a:uFill>
                  </a:rPr>
                  <a:t>obiettivi</a:t>
                </a:r>
                <a:r>
                  <a:rPr lang="en-US" sz="2400" spc="-1" dirty="0">
                    <a:uFill>
                      <a:solidFill>
                        <a:srgbClr val="FFFFFF"/>
                      </a:solidFill>
                    </a:uFill>
                  </a:rPr>
                  <a:t> </a:t>
                </a:r>
                <a:r>
                  <a:rPr lang="en-US" sz="2400" spc="-1" dirty="0" err="1">
                    <a:uFill>
                      <a:solidFill>
                        <a:srgbClr val="FFFFFF"/>
                      </a:solidFill>
                    </a:uFill>
                  </a:rPr>
                  <a:t>della</a:t>
                </a:r>
                <a:r>
                  <a:rPr lang="en-US" sz="2400" spc="-1" dirty="0">
                    <a:uFill>
                      <a:solidFill>
                        <a:srgbClr val="FFFFFF"/>
                      </a:solidFill>
                    </a:uFill>
                  </a:rPr>
                  <a:t> </a:t>
                </a:r>
                <a:r>
                  <a:rPr lang="en-US" sz="2400" spc="-1" dirty="0" err="1">
                    <a:uFill>
                      <a:solidFill>
                        <a:srgbClr val="FFFFFF"/>
                      </a:solidFill>
                    </a:uFill>
                  </a:rPr>
                  <a:t>tesi</a:t>
                </a:r>
                <a:r>
                  <a:rPr lang="en-US" sz="2400" spc="-1" dirty="0">
                    <a:uFill>
                      <a:solidFill>
                        <a:srgbClr val="FFFFFF"/>
                      </a:solidFill>
                    </a:uFill>
                  </a:rPr>
                  <a:t>, </a:t>
                </a:r>
                <a:r>
                  <a:rPr lang="en-US" sz="2400" spc="-1" dirty="0" err="1">
                    <a:uFill>
                      <a:solidFill>
                        <a:srgbClr val="FFFFFF"/>
                      </a:solidFill>
                    </a:uFill>
                  </a:rPr>
                  <a:t>si</a:t>
                </a:r>
                <a:r>
                  <a:rPr lang="en-US" sz="2400" spc="-1" dirty="0">
                    <a:uFill>
                      <a:solidFill>
                        <a:srgbClr val="FFFFFF"/>
                      </a:solidFill>
                    </a:uFill>
                  </a:rPr>
                  <a:t> è </a:t>
                </a:r>
                <a:r>
                  <a:rPr lang="en-US" sz="2400" spc="-1" dirty="0" err="1">
                    <a:uFill>
                      <a:solidFill>
                        <a:srgbClr val="FFFFFF"/>
                      </a:solidFill>
                    </a:uFill>
                  </a:rPr>
                  <a:t>deciso</a:t>
                </a:r>
                <a:r>
                  <a:rPr lang="en-US" sz="2400" spc="-1" dirty="0">
                    <a:uFill>
                      <a:solidFill>
                        <a:srgbClr val="FFFFFF"/>
                      </a:solidFill>
                    </a:uFill>
                  </a:rPr>
                  <a:t> di </a:t>
                </a:r>
                <a:r>
                  <a:rPr lang="en-US" sz="2400" spc="-1" dirty="0" err="1">
                    <a:uFill>
                      <a:solidFill>
                        <a:srgbClr val="FFFFFF"/>
                      </a:solidFill>
                    </a:uFill>
                  </a:rPr>
                  <a:t>modificare</a:t>
                </a:r>
                <a:r>
                  <a:rPr lang="en-US" sz="2400" spc="-1" dirty="0">
                    <a:uFill>
                      <a:solidFill>
                        <a:srgbClr val="FFFFFF"/>
                      </a:solidFill>
                    </a:uFill>
                  </a:rPr>
                  <a:t> Skip-gram, in </a:t>
                </a:r>
                <a:r>
                  <a:rPr lang="en-US" sz="2400" spc="-1" dirty="0" err="1">
                    <a:uFill>
                      <a:solidFill>
                        <a:srgbClr val="FFFFFF"/>
                      </a:solidFill>
                    </a:uFill>
                  </a:rPr>
                  <a:t>maniera</a:t>
                </a:r>
                <a:r>
                  <a:rPr lang="en-US" sz="2400" spc="-1" dirty="0">
                    <a:uFill>
                      <a:solidFill>
                        <a:srgbClr val="FFFFFF"/>
                      </a:solidFill>
                    </a:uFill>
                  </a:rPr>
                  <a:t> tale da:</a:t>
                </a:r>
              </a:p>
              <a:p>
                <a:pPr marL="285750" indent="-285750">
                  <a:lnSpc>
                    <a:spcPct val="100000"/>
                  </a:lnSpc>
                  <a:buFont typeface="Arial" panose="020B0604020202020204" pitchFamily="34" charset="0"/>
                  <a:buChar char="•"/>
                </a:pPr>
                <a:r>
                  <a:rPr lang="en-US" sz="2400" spc="-1" dirty="0" err="1">
                    <a:uFill>
                      <a:solidFill>
                        <a:srgbClr val="FFFFFF"/>
                      </a:solidFill>
                    </a:uFill>
                  </a:rPr>
                  <a:t>considerare</a:t>
                </a:r>
                <a:r>
                  <a:rPr lang="en-US" sz="2400" spc="-1" dirty="0">
                    <a:uFill>
                      <a:solidFill>
                        <a:srgbClr val="FFFFFF"/>
                      </a:solidFill>
                    </a:uFill>
                  </a:rPr>
                  <a:t> solo </a:t>
                </a:r>
                <a:r>
                  <a:rPr lang="en-US" sz="2400" spc="-1" dirty="0" err="1">
                    <a:uFill>
                      <a:solidFill>
                        <a:srgbClr val="FFFFFF"/>
                      </a:solidFill>
                    </a:uFill>
                  </a:rPr>
                  <a:t>il</a:t>
                </a:r>
                <a:r>
                  <a:rPr lang="en-US" sz="2400" spc="-1" dirty="0">
                    <a:uFill>
                      <a:solidFill>
                        <a:srgbClr val="FFFFFF"/>
                      </a:solidFill>
                    </a:uFill>
                  </a:rPr>
                  <a:t> </a:t>
                </a:r>
                <a:r>
                  <a:rPr lang="en-US" sz="2400" spc="-1" dirty="0" err="1">
                    <a:uFill>
                      <a:solidFill>
                        <a:srgbClr val="FFFFFF"/>
                      </a:solidFill>
                    </a:uFill>
                  </a:rPr>
                  <a:t>contesto</a:t>
                </a:r>
                <a:r>
                  <a:rPr lang="en-US" sz="2400" spc="-1" dirty="0">
                    <a:uFill>
                      <a:solidFill>
                        <a:srgbClr val="FFFFFF"/>
                      </a:solidFill>
                    </a:uFill>
                  </a:rPr>
                  <a:t> </a:t>
                </a:r>
                <a:r>
                  <a:rPr lang="en-US" sz="2400" spc="-1" dirty="0" err="1">
                    <a:uFill>
                      <a:solidFill>
                        <a:srgbClr val="FFFFFF"/>
                      </a:solidFill>
                    </a:uFill>
                  </a:rPr>
                  <a:t>sinistro</a:t>
                </a:r>
                <a:r>
                  <a:rPr lang="en-US" sz="2400" spc="-1" dirty="0">
                    <a:uFill>
                      <a:solidFill>
                        <a:srgbClr val="FFFFFF"/>
                      </a:solidFill>
                    </a:uFill>
                  </a:rPr>
                  <a:t>, data </a:t>
                </a:r>
                <a:r>
                  <a:rPr lang="en-US" sz="2400" spc="-1" dirty="0" err="1">
                    <a:uFill>
                      <a:solidFill>
                        <a:srgbClr val="FFFFFF"/>
                      </a:solidFill>
                    </a:uFill>
                  </a:rPr>
                  <a:t>una</a:t>
                </a:r>
                <a:r>
                  <a:rPr lang="en-US" sz="2400" spc="-1" dirty="0">
                    <a:uFill>
                      <a:solidFill>
                        <a:srgbClr val="FFFFFF"/>
                      </a:solidFill>
                    </a:uFill>
                  </a:rPr>
                  <a:t> </a:t>
                </a:r>
                <a:r>
                  <a:rPr lang="en-US" sz="2400" spc="-1" dirty="0" err="1">
                    <a:uFill>
                      <a:solidFill>
                        <a:srgbClr val="FFFFFF"/>
                      </a:solidFill>
                    </a:uFill>
                  </a:rPr>
                  <a:t>parola</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a:uFill>
                      <a:solidFill>
                        <a:srgbClr val="FFFFFF"/>
                      </a:solidFill>
                    </a:uFill>
                  </a:rPr>
                  <a:t>dare </a:t>
                </a:r>
                <a:r>
                  <a:rPr lang="en-US" sz="2400" spc="-1" dirty="0" err="1">
                    <a:uFill>
                      <a:solidFill>
                        <a:srgbClr val="FFFFFF"/>
                      </a:solidFill>
                    </a:uFill>
                  </a:rPr>
                  <a:t>più</a:t>
                </a:r>
                <a:r>
                  <a:rPr lang="en-US" sz="2400" spc="-1" dirty="0">
                    <a:uFill>
                      <a:solidFill>
                        <a:srgbClr val="FFFFFF"/>
                      </a:solidFill>
                    </a:uFill>
                  </a:rPr>
                  <a:t> </a:t>
                </a:r>
                <a:r>
                  <a:rPr lang="en-US" sz="2400" spc="-1" dirty="0" err="1">
                    <a:uFill>
                      <a:solidFill>
                        <a:srgbClr val="FFFFFF"/>
                      </a:solidFill>
                    </a:uFill>
                  </a:rPr>
                  <a:t>importanza</a:t>
                </a:r>
                <a:r>
                  <a:rPr lang="en-US" sz="2400" spc="-1" dirty="0">
                    <a:uFill>
                      <a:solidFill>
                        <a:srgbClr val="FFFFFF"/>
                      </a:solidFill>
                    </a:uFill>
                  </a:rPr>
                  <a:t> </a:t>
                </a:r>
                <a:r>
                  <a:rPr lang="en-US" sz="2400" spc="-1" dirty="0" err="1">
                    <a:uFill>
                      <a:solidFill>
                        <a:srgbClr val="FFFFFF"/>
                      </a:solidFill>
                    </a:uFill>
                  </a:rPr>
                  <a:t>alle</a:t>
                </a:r>
                <a:r>
                  <a:rPr lang="en-US" sz="2400" spc="-1" dirty="0">
                    <a:uFill>
                      <a:solidFill>
                        <a:srgbClr val="FFFFFF"/>
                      </a:solidFill>
                    </a:uFill>
                  </a:rPr>
                  <a:t> parole </a:t>
                </a:r>
                <a:r>
                  <a:rPr lang="en-US" sz="2400" spc="-1" dirty="0" err="1">
                    <a:uFill>
                      <a:solidFill>
                        <a:srgbClr val="FFFFFF"/>
                      </a:solidFill>
                    </a:uFill>
                  </a:rPr>
                  <a:t>più</a:t>
                </a:r>
                <a:r>
                  <a:rPr lang="en-US" sz="2400" spc="-1" dirty="0">
                    <a:uFill>
                      <a:solidFill>
                        <a:srgbClr val="FFFFFF"/>
                      </a:solidFill>
                    </a:uFill>
                  </a:rPr>
                  <a:t> </a:t>
                </a:r>
                <a:r>
                  <a:rPr lang="en-US" sz="2400" spc="-1" dirty="0" err="1">
                    <a:uFill>
                      <a:solidFill>
                        <a:srgbClr val="FFFFFF"/>
                      </a:solidFill>
                    </a:uFill>
                  </a:rPr>
                  <a:t>vicine</a:t>
                </a:r>
                <a:r>
                  <a:rPr lang="en-US" sz="2400" spc="-1" dirty="0">
                    <a:uFill>
                      <a:solidFill>
                        <a:srgbClr val="FFFFFF"/>
                      </a:solidFill>
                    </a:uFill>
                  </a:rPr>
                  <a:t> a </a:t>
                </a:r>
                <a:r>
                  <a:rPr lang="en-US" sz="2400" spc="-1" dirty="0" err="1">
                    <a:uFill>
                      <a:solidFill>
                        <a:srgbClr val="FFFFFF"/>
                      </a:solidFill>
                    </a:uFill>
                  </a:rPr>
                  <a:t>quella</a:t>
                </a:r>
                <a:r>
                  <a:rPr lang="en-US" sz="2400" spc="-1" dirty="0">
                    <a:uFill>
                      <a:solidFill>
                        <a:srgbClr val="FFFFFF"/>
                      </a:solidFill>
                    </a:uFill>
                  </a:rPr>
                  <a:t> in </a:t>
                </a:r>
                <a:r>
                  <a:rPr lang="en-US" sz="2400" spc="-1" dirty="0" err="1">
                    <a:uFill>
                      <a:solidFill>
                        <a:srgbClr val="FFFFFF"/>
                      </a:solidFill>
                    </a:uFill>
                  </a:rPr>
                  <a:t>analisi</a:t>
                </a:r>
                <a:r>
                  <a:rPr lang="en-US" sz="2400" spc="-1" dirty="0">
                    <a:uFill>
                      <a:solidFill>
                        <a:srgbClr val="FFFFFF"/>
                      </a:solidFill>
                    </a:uFill>
                  </a:rPr>
                  <a:t>.</a:t>
                </a:r>
              </a:p>
              <a:p>
                <a:pPr>
                  <a:lnSpc>
                    <a:spcPct val="100000"/>
                  </a:lnSpc>
                </a:pPr>
                <a:endParaRPr lang="en-US" sz="2400" spc="-1" dirty="0">
                  <a:uFill>
                    <a:solidFill>
                      <a:srgbClr val="FFFFFF"/>
                    </a:solidFill>
                  </a:uFill>
                </a:endParaRPr>
              </a:p>
              <a:p>
                <a:pPr>
                  <a:lnSpc>
                    <a:spcPct val="100000"/>
                  </a:lnSpc>
                </a:pPr>
                <a:r>
                  <a:rPr lang="it-IT" sz="2400" spc="-1" dirty="0">
                    <a:uFill>
                      <a:solidFill>
                        <a:srgbClr val="FFFFFF"/>
                      </a:solidFill>
                    </a:uFill>
                  </a:rPr>
                  <a:t>Esempio: </a:t>
                </a:r>
              </a:p>
              <a:p>
                <a:pPr>
                  <a:lnSpc>
                    <a:spcPct val="100000"/>
                  </a:lnSpc>
                </a:pPr>
                <a:r>
                  <a:rPr lang="it-IT" sz="2400" spc="-1" dirty="0">
                    <a:uFill>
                      <a:solidFill>
                        <a:srgbClr val="FFFFFF"/>
                      </a:solidFill>
                    </a:uFill>
                  </a:rPr>
                  <a:t>The </a:t>
                </a:r>
                <a:r>
                  <a:rPr lang="it-IT" sz="2400" spc="-1" dirty="0" err="1">
                    <a:uFill>
                      <a:solidFill>
                        <a:srgbClr val="FFFFFF"/>
                      </a:solidFill>
                    </a:uFill>
                  </a:rPr>
                  <a:t>quick</a:t>
                </a:r>
                <a:r>
                  <a:rPr lang="it-IT" sz="2400" spc="-1" dirty="0">
                    <a:uFill>
                      <a:solidFill>
                        <a:srgbClr val="FFFFFF"/>
                      </a:solidFill>
                    </a:uFill>
                  </a:rPr>
                  <a:t> </a:t>
                </a:r>
                <a:r>
                  <a:rPr lang="it-IT" sz="2400" spc="-1" dirty="0" err="1">
                    <a:uFill>
                      <a:solidFill>
                        <a:srgbClr val="FFFFFF"/>
                      </a:solidFill>
                    </a:uFill>
                  </a:rPr>
                  <a:t>brown</a:t>
                </a:r>
                <a:r>
                  <a:rPr lang="it-IT" sz="2400" spc="-1" dirty="0">
                    <a:uFill>
                      <a:solidFill>
                        <a:srgbClr val="FFFFFF"/>
                      </a:solidFill>
                    </a:uFill>
                  </a:rPr>
                  <a:t> fox </a:t>
                </a:r>
                <a:r>
                  <a:rPr lang="it-IT" sz="2400" spc="-1" dirty="0" err="1">
                    <a:uFill>
                      <a:solidFill>
                        <a:srgbClr val="FFFFFF"/>
                      </a:solidFill>
                    </a:uFill>
                  </a:rPr>
                  <a:t>jumped</a:t>
                </a:r>
                <a:r>
                  <a:rPr lang="it-IT" sz="2400" spc="-1" dirty="0">
                    <a:uFill>
                      <a:solidFill>
                        <a:srgbClr val="FFFFFF"/>
                      </a:solidFill>
                    </a:uFill>
                  </a:rPr>
                  <a:t> over the </a:t>
                </a:r>
                <a:r>
                  <a:rPr lang="it-IT" sz="2400" spc="-1" dirty="0" err="1">
                    <a:uFill>
                      <a:solidFill>
                        <a:srgbClr val="FFFFFF"/>
                      </a:solidFill>
                    </a:uFill>
                  </a:rPr>
                  <a:t>lazy</a:t>
                </a:r>
                <a:r>
                  <a:rPr lang="it-IT" sz="2400" spc="-1" dirty="0">
                    <a:uFill>
                      <a:solidFill>
                        <a:srgbClr val="FFFFFF"/>
                      </a:solidFill>
                    </a:uFill>
                  </a:rPr>
                  <a:t> dog.</a:t>
                </a:r>
                <a:endParaRPr lang="en-US" sz="2400" dirty="0"/>
              </a:p>
              <a:p>
                <a:r>
                  <a:rPr lang="en-US" sz="2400" dirty="0"/>
                  <a:t>([], the), ([the], quick), ([quick], brown), [...] </a:t>
                </a:r>
                <a14:m>
                  <m:oMath xmlns:m="http://schemas.openxmlformats.org/officeDocument/2006/math">
                    <m:r>
                      <a:rPr lang="it-IT" sz="2400" i="1">
                        <a:latin typeface="Cambria Math" panose="02040503050406030204" pitchFamily="18" charset="0"/>
                      </a:rPr>
                      <m:t>→</m:t>
                    </m:r>
                  </m:oMath>
                </a14:m>
                <a:r>
                  <a:rPr lang="en-US" sz="2400" dirty="0"/>
                  <a:t> </a:t>
                </a:r>
              </a:p>
              <a:p>
                <a:r>
                  <a:rPr lang="en-US" sz="2400" dirty="0"/>
                  <a:t>(the), (quick, the), (brown, quick), [...]</a:t>
                </a:r>
                <a:endParaRPr lang="en-US" sz="2400"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2386074"/>
                <a:ext cx="8288640" cy="3830276"/>
              </a:xfrm>
              <a:prstGeom prst="rect">
                <a:avLst/>
              </a:prstGeom>
              <a:blipFill>
                <a:blip r:embed="rId3"/>
                <a:stretch>
                  <a:fillRect l="-1103" t="-1113" b="-1590"/>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832715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LINE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13</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it-IT" sz="2200" spc="-1" dirty="0">
                    <a:uFill>
                      <a:solidFill>
                        <a:srgbClr val="FFFFFF"/>
                      </a:solidFill>
                    </a:uFill>
                  </a:rPr>
                  <a:t>Dato un grafo </a:t>
                </a:r>
                <a14:m>
                  <m:oMath xmlns:m="http://schemas.openxmlformats.org/officeDocument/2006/math">
                    <m:r>
                      <m:rPr>
                        <m:sty m:val="p"/>
                      </m:rPr>
                      <a:rPr lang="it-IT" sz="2200" b="0" i="0" spc="-1" smtClean="0">
                        <a:uFill>
                          <a:solidFill>
                            <a:srgbClr val="FFFFFF"/>
                          </a:solidFill>
                        </a:uFill>
                        <a:latin typeface="Cambria Math" panose="02040503050406030204" pitchFamily="18" charset="0"/>
                      </a:rPr>
                      <m:t>G</m:t>
                    </m:r>
                    <m:r>
                      <a:rPr lang="it-IT" sz="2200" b="0" i="1" spc="-1" smtClean="0">
                        <a:uFill>
                          <a:solidFill>
                            <a:srgbClr val="FFFFFF"/>
                          </a:solidFill>
                        </a:uFill>
                        <a:latin typeface="Cambria Math" panose="02040503050406030204" pitchFamily="18" charset="0"/>
                      </a:rPr>
                      <m:t>=(</m:t>
                    </m:r>
                    <m:r>
                      <a:rPr lang="it-IT" sz="2200" b="0" i="1" spc="-1" smtClean="0">
                        <a:uFill>
                          <a:solidFill>
                            <a:srgbClr val="FFFFFF"/>
                          </a:solidFill>
                        </a:uFill>
                        <a:latin typeface="Cambria Math" panose="02040503050406030204" pitchFamily="18" charset="0"/>
                      </a:rPr>
                      <m:t>𝑉</m:t>
                    </m:r>
                    <m:r>
                      <a:rPr lang="it-IT" sz="2200" b="0" i="1" spc="-1" smtClean="0">
                        <a:uFill>
                          <a:solidFill>
                            <a:srgbClr val="FFFFFF"/>
                          </a:solidFill>
                        </a:uFill>
                        <a:latin typeface="Cambria Math" panose="02040503050406030204" pitchFamily="18" charset="0"/>
                      </a:rPr>
                      <m:t>, </m:t>
                    </m:r>
                    <m:r>
                      <a:rPr lang="it-IT" sz="2200" b="0" i="1" spc="-1" smtClean="0">
                        <a:uFill>
                          <a:solidFill>
                            <a:srgbClr val="FFFFFF"/>
                          </a:solidFill>
                        </a:uFill>
                        <a:latin typeface="Cambria Math" panose="02040503050406030204" pitchFamily="18" charset="0"/>
                      </a:rPr>
                      <m:t>𝐸</m:t>
                    </m:r>
                    <m:r>
                      <a:rPr lang="it-IT" sz="2200" b="0" i="1" spc="-1" smtClean="0">
                        <a:uFill>
                          <a:solidFill>
                            <a:srgbClr val="FFFFFF"/>
                          </a:solidFill>
                        </a:uFill>
                        <a:latin typeface="Cambria Math" panose="02040503050406030204" pitchFamily="18" charset="0"/>
                      </a:rPr>
                      <m:t>)</m:t>
                    </m:r>
                  </m:oMath>
                </a14:m>
                <a:r>
                  <a:rPr lang="en-US" sz="2200" spc="-1" dirty="0">
                    <a:uFill>
                      <a:solidFill>
                        <a:srgbClr val="FFFFFF"/>
                      </a:solidFill>
                    </a:uFill>
                  </a:rPr>
                  <a:t>, </a:t>
                </a:r>
                <a:r>
                  <a:rPr lang="en-US" sz="2200" spc="-1" dirty="0" err="1">
                    <a:uFill>
                      <a:solidFill>
                        <a:srgbClr val="FFFFFF"/>
                      </a:solidFill>
                    </a:uFill>
                  </a:rPr>
                  <a:t>l’obiettivo</a:t>
                </a:r>
                <a:r>
                  <a:rPr lang="en-US" sz="2200" spc="-1" dirty="0">
                    <a:uFill>
                      <a:solidFill>
                        <a:srgbClr val="FFFFFF"/>
                      </a:solidFill>
                    </a:uFill>
                  </a:rPr>
                  <a:t> è </a:t>
                </a:r>
                <a:r>
                  <a:rPr lang="en-US" sz="2200" spc="-1" dirty="0" err="1">
                    <a:uFill>
                      <a:solidFill>
                        <a:srgbClr val="FFFFFF"/>
                      </a:solidFill>
                    </a:uFill>
                  </a:rPr>
                  <a:t>quello</a:t>
                </a:r>
                <a:r>
                  <a:rPr lang="en-US" sz="2200" spc="-1" dirty="0">
                    <a:uFill>
                      <a:solidFill>
                        <a:srgbClr val="FFFFFF"/>
                      </a:solidFill>
                    </a:uFill>
                  </a:rPr>
                  <a:t> di </a:t>
                </a:r>
                <a:r>
                  <a:rPr lang="en-US" sz="2200" spc="-1" dirty="0" err="1">
                    <a:uFill>
                      <a:solidFill>
                        <a:srgbClr val="FFFFFF"/>
                      </a:solidFill>
                    </a:uFill>
                  </a:rPr>
                  <a:t>rappresentare</a:t>
                </a:r>
                <a:r>
                  <a:rPr lang="en-US" sz="2200" spc="-1" dirty="0">
                    <a:uFill>
                      <a:solidFill>
                        <a:srgbClr val="FFFFFF"/>
                      </a:solidFill>
                    </a:uFill>
                  </a:rPr>
                  <a:t> </a:t>
                </a:r>
                <a:r>
                  <a:rPr lang="en-US" sz="2200" spc="-1" dirty="0" err="1">
                    <a:uFill>
                      <a:solidFill>
                        <a:srgbClr val="FFFFFF"/>
                      </a:solidFill>
                    </a:uFill>
                  </a:rPr>
                  <a:t>ogni</a:t>
                </a:r>
                <a:r>
                  <a:rPr lang="en-US" sz="2200" spc="-1" dirty="0">
                    <a:uFill>
                      <a:solidFill>
                        <a:srgbClr val="FFFFFF"/>
                      </a:solidFill>
                    </a:uFill>
                  </a:rPr>
                  <a:t> </a:t>
                </a:r>
                <a:r>
                  <a:rPr lang="en-US" sz="2200" spc="-1" dirty="0" err="1">
                    <a:uFill>
                      <a:solidFill>
                        <a:srgbClr val="FFFFFF"/>
                      </a:solidFill>
                    </a:uFill>
                  </a:rPr>
                  <a:t>vertice</a:t>
                </a:r>
                <a:r>
                  <a:rPr lang="en-US" sz="2200" spc="-1" dirty="0">
                    <a:uFill>
                      <a:solidFill>
                        <a:srgbClr val="FFFFFF"/>
                      </a:solidFill>
                    </a:uFill>
                  </a:rPr>
                  <a:t> </a:t>
                </a:r>
                <a14:m>
                  <m:oMath xmlns:m="http://schemas.openxmlformats.org/officeDocument/2006/math">
                    <m:r>
                      <a:rPr lang="it-IT" sz="2200" b="0" i="1" spc="-1" smtClean="0">
                        <a:uFill>
                          <a:solidFill>
                            <a:srgbClr val="FFFFFF"/>
                          </a:solidFill>
                        </a:uFill>
                        <a:latin typeface="Cambria Math" panose="02040503050406030204" pitchFamily="18" charset="0"/>
                      </a:rPr>
                      <m:t>𝑣</m:t>
                    </m:r>
                    <m:r>
                      <a:rPr lang="it-IT" sz="2200" b="0" i="1" spc="-1" smtClean="0">
                        <a:uFill>
                          <a:solidFill>
                            <a:srgbClr val="FFFFFF"/>
                          </a:solidFill>
                        </a:uFill>
                        <a:latin typeface="Cambria Math" panose="02040503050406030204" pitchFamily="18" charset="0"/>
                        <a:ea typeface="Cambria Math" panose="02040503050406030204" pitchFamily="18" charset="0"/>
                      </a:rPr>
                      <m:t>∈</m:t>
                    </m:r>
                    <m:r>
                      <a:rPr lang="it-IT" sz="2200" b="0" i="1" spc="-1" smtClean="0">
                        <a:uFill>
                          <a:solidFill>
                            <a:srgbClr val="FFFFFF"/>
                          </a:solidFill>
                        </a:uFill>
                        <a:latin typeface="Cambria Math" panose="02040503050406030204" pitchFamily="18" charset="0"/>
                        <a:ea typeface="Cambria Math" panose="02040503050406030204" pitchFamily="18" charset="0"/>
                      </a:rPr>
                      <m:t>𝑉</m:t>
                    </m:r>
                  </m:oMath>
                </a14:m>
                <a:r>
                  <a:rPr lang="en-US" sz="2200" spc="-1" dirty="0">
                    <a:uFill>
                      <a:solidFill>
                        <a:srgbClr val="FFFFFF"/>
                      </a:solidFill>
                    </a:uFill>
                  </a:rPr>
                  <a:t> in un </a:t>
                </a:r>
                <a:r>
                  <a:rPr lang="en-US" sz="2200" spc="-1" dirty="0" err="1">
                    <a:uFill>
                      <a:solidFill>
                        <a:srgbClr val="FFFFFF"/>
                      </a:solidFill>
                    </a:uFill>
                  </a:rPr>
                  <a:t>vettore</a:t>
                </a:r>
                <a:r>
                  <a:rPr lang="en-US" sz="2200" spc="-1" dirty="0">
                    <a:uFill>
                      <a:solidFill>
                        <a:srgbClr val="FFFFFF"/>
                      </a:solidFill>
                    </a:uFill>
                  </a:rPr>
                  <a:t> </a:t>
                </a:r>
                <a14:m>
                  <m:oMath xmlns:m="http://schemas.openxmlformats.org/officeDocument/2006/math">
                    <m:sSup>
                      <m:sSupPr>
                        <m:ctrlPr>
                          <a:rPr lang="en-US" sz="2200" i="1" spc="-1" smtClean="0">
                            <a:uFill>
                              <a:solidFill>
                                <a:srgbClr val="FFFFFF"/>
                              </a:solidFill>
                            </a:uFill>
                            <a:latin typeface="Cambria Math" panose="02040503050406030204" pitchFamily="18" charset="0"/>
                          </a:rPr>
                        </m:ctrlPr>
                      </m:sSupPr>
                      <m:e>
                        <m:r>
                          <a:rPr lang="it-IT" sz="2200" b="0" i="1" spc="-1" smtClean="0">
                            <a:uFill>
                              <a:solidFill>
                                <a:srgbClr val="FFFFFF"/>
                              </a:solidFill>
                            </a:uFill>
                            <a:latin typeface="Cambria Math" panose="02040503050406030204" pitchFamily="18" charset="0"/>
                          </a:rPr>
                          <m:t>𝑅</m:t>
                        </m:r>
                      </m:e>
                      <m:sup>
                        <m:r>
                          <a:rPr lang="it-IT" sz="2200" b="0" i="1" spc="-1" smtClean="0">
                            <a:uFill>
                              <a:solidFill>
                                <a:srgbClr val="FFFFFF"/>
                              </a:solidFill>
                            </a:uFill>
                            <a:latin typeface="Cambria Math" panose="02040503050406030204" pitchFamily="18" charset="0"/>
                          </a:rPr>
                          <m:t>𝑑</m:t>
                        </m:r>
                      </m:sup>
                    </m:sSup>
                  </m:oMath>
                </a14:m>
                <a:r>
                  <a:rPr lang="en-US" sz="2200" spc="-1" dirty="0">
                    <a:uFill>
                      <a:solidFill>
                        <a:srgbClr val="FFFFFF"/>
                      </a:solidFill>
                    </a:uFill>
                  </a:rPr>
                  <a:t>, dove </a:t>
                </a:r>
                <a14:m>
                  <m:oMath xmlns:m="http://schemas.openxmlformats.org/officeDocument/2006/math">
                    <m:r>
                      <a:rPr lang="it-IT" sz="2200" b="0" i="1" spc="-1" smtClean="0">
                        <a:uFill>
                          <a:solidFill>
                            <a:srgbClr val="FFFFFF"/>
                          </a:solidFill>
                        </a:uFill>
                        <a:latin typeface="Cambria Math" panose="02040503050406030204" pitchFamily="18" charset="0"/>
                      </a:rPr>
                      <m:t>𝑑</m:t>
                    </m:r>
                    <m:r>
                      <a:rPr lang="it-IT" sz="2200" b="0" i="1" spc="-1" smtClean="0">
                        <a:uFill>
                          <a:solidFill>
                            <a:srgbClr val="FFFFFF"/>
                          </a:solidFill>
                        </a:uFill>
                        <a:latin typeface="Cambria Math" panose="02040503050406030204" pitchFamily="18" charset="0"/>
                      </a:rPr>
                      <m:t>≪|</m:t>
                    </m:r>
                    <m:r>
                      <a:rPr lang="it-IT" sz="2200" b="0" i="1" spc="-1" smtClean="0">
                        <a:uFill>
                          <a:solidFill>
                            <a:srgbClr val="FFFFFF"/>
                          </a:solidFill>
                        </a:uFill>
                        <a:latin typeface="Cambria Math" panose="02040503050406030204" pitchFamily="18" charset="0"/>
                      </a:rPr>
                      <m:t>𝑉</m:t>
                    </m:r>
                    <m:r>
                      <a:rPr lang="it-IT" sz="2200" b="0" i="1" spc="-1" smtClean="0">
                        <a:uFill>
                          <a:solidFill>
                            <a:srgbClr val="FFFFFF"/>
                          </a:solidFill>
                        </a:uFill>
                        <a:latin typeface="Cambria Math" panose="02040503050406030204" pitchFamily="18" charset="0"/>
                      </a:rPr>
                      <m:t>|</m:t>
                    </m:r>
                  </m:oMath>
                </a14:m>
                <a:r>
                  <a:rPr lang="en-US" sz="2200" spc="-1" dirty="0">
                    <a:uFill>
                      <a:solidFill>
                        <a:srgbClr val="FFFFFF"/>
                      </a:solidFill>
                    </a:uFill>
                  </a:rPr>
                  <a:t>.</a:t>
                </a:r>
              </a:p>
              <a:p>
                <a:pPr>
                  <a:lnSpc>
                    <a:spcPct val="100000"/>
                  </a:lnSpc>
                </a:pPr>
                <a:endParaRPr lang="en-US" sz="2200" spc="-1" dirty="0">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Prossimità</a:t>
                </a:r>
                <a:r>
                  <a:rPr lang="en-US" sz="2200" spc="-1" dirty="0">
                    <a:uFill>
                      <a:solidFill>
                        <a:srgbClr val="FFFFFF"/>
                      </a:solidFill>
                    </a:uFill>
                  </a:rPr>
                  <a:t> di </a:t>
                </a:r>
                <a:r>
                  <a:rPr lang="en-US" sz="2200" spc="-1" dirty="0">
                    <a:solidFill>
                      <a:srgbClr val="FF3333"/>
                    </a:solidFill>
                    <a:uFill>
                      <a:solidFill>
                        <a:srgbClr val="FFFFFF"/>
                      </a:solidFill>
                    </a:uFill>
                  </a:rPr>
                  <a:t>primo</a:t>
                </a:r>
                <a:r>
                  <a:rPr lang="en-US" sz="2200" spc="-1" dirty="0">
                    <a:uFill>
                      <a:solidFill>
                        <a:srgbClr val="FFFFFF"/>
                      </a:solidFill>
                    </a:uFill>
                  </a:rPr>
                  <a:t> </a:t>
                </a:r>
                <a:r>
                  <a:rPr lang="en-US" sz="2200" spc="-1" dirty="0" err="1">
                    <a:uFill>
                      <a:solidFill>
                        <a:srgbClr val="FFFFFF"/>
                      </a:solidFill>
                    </a:uFill>
                  </a:rPr>
                  <a:t>ordine</a:t>
                </a:r>
                <a:r>
                  <a:rPr lang="en-US" sz="2200" spc="-1" dirty="0">
                    <a:uFill>
                      <a:solidFill>
                        <a:srgbClr val="FFFFFF"/>
                      </a:solidFill>
                    </a:uFill>
                  </a:rPr>
                  <a:t>:</a:t>
                </a: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endParaRPr lang="en-US" sz="2200" spc="-1" dirty="0">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Prossimità</a:t>
                </a:r>
                <a:r>
                  <a:rPr lang="en-US" sz="2200" spc="-1" dirty="0">
                    <a:uFill>
                      <a:solidFill>
                        <a:srgbClr val="FFFFFF"/>
                      </a:solidFill>
                    </a:uFill>
                  </a:rPr>
                  <a:t> di </a:t>
                </a:r>
                <a:r>
                  <a:rPr lang="en-US" sz="2200" spc="-1" dirty="0">
                    <a:solidFill>
                      <a:srgbClr val="FF3333"/>
                    </a:solidFill>
                    <a:uFill>
                      <a:solidFill>
                        <a:srgbClr val="FFFFFF"/>
                      </a:solidFill>
                    </a:uFill>
                  </a:rPr>
                  <a:t>secondo</a:t>
                </a:r>
                <a:r>
                  <a:rPr lang="en-US" sz="2200" spc="-1" dirty="0">
                    <a:uFill>
                      <a:solidFill>
                        <a:srgbClr val="FFFFFF"/>
                      </a:solidFill>
                    </a:uFill>
                  </a:rPr>
                  <a:t> </a:t>
                </a:r>
                <a:r>
                  <a:rPr lang="en-US" sz="2200" spc="-1" dirty="0" err="1">
                    <a:uFill>
                      <a:solidFill>
                        <a:srgbClr val="FFFFFF"/>
                      </a:solidFill>
                    </a:uFill>
                  </a:rPr>
                  <a:t>ordine</a:t>
                </a:r>
                <a:r>
                  <a:rPr lang="en-US" sz="2200" spc="-1" dirty="0">
                    <a:uFill>
                      <a:solidFill>
                        <a:srgbClr val="FFFFFF"/>
                      </a:solidFill>
                    </a:uFill>
                  </a:rPr>
                  <a:t>:</a:t>
                </a:r>
              </a:p>
              <a:p>
                <a:pPr>
                  <a:lnSpc>
                    <a:spcPct val="100000"/>
                  </a:lnSpc>
                </a:pPr>
                <a:endParaRPr lang="en-US" sz="2200"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554480"/>
                <a:ext cx="8288640" cy="4400995"/>
              </a:xfrm>
              <a:prstGeom prst="rect">
                <a:avLst/>
              </a:prstGeom>
              <a:blipFill>
                <a:blip r:embed="rId3"/>
                <a:stretch>
                  <a:fillRect l="-956" t="-831" r="-956"/>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Rettangolo 1"/>
              <p:cNvSpPr/>
              <p:nvPr/>
            </p:nvSpPr>
            <p:spPr>
              <a:xfrm>
                <a:off x="698303" y="2969883"/>
                <a:ext cx="3508589" cy="10322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2400" i="1" spc="-1">
                          <a:uFill>
                            <a:solidFill>
                              <a:srgbClr val="FFFFFF"/>
                            </a:solidFill>
                          </a:uFill>
                          <a:latin typeface="Cambria Math" panose="02040503050406030204" pitchFamily="18" charset="0"/>
                        </a:rPr>
                        <m:t>− </m:t>
                      </m:r>
                      <m:nary>
                        <m:naryPr>
                          <m:chr m:val="∑"/>
                          <m:supHide m:val="on"/>
                          <m:ctrlPr>
                            <a:rPr lang="it-IT" sz="2400" i="1" spc="-1">
                              <a:uFill>
                                <a:solidFill>
                                  <a:srgbClr val="FFFFFF"/>
                                </a:solidFill>
                              </a:uFill>
                              <a:latin typeface="Cambria Math" panose="02040503050406030204" pitchFamily="18" charset="0"/>
                            </a:rPr>
                          </m:ctrlPr>
                        </m:naryPr>
                        <m:sub>
                          <m:d>
                            <m:dPr>
                              <m:ctrlPr>
                                <a:rPr lang="it-IT" sz="2400" i="1" spc="-1">
                                  <a:uFill>
                                    <a:solidFill>
                                      <a:srgbClr val="FFFFFF"/>
                                    </a:solidFill>
                                  </a:uFill>
                                  <a:latin typeface="Cambria Math" panose="02040503050406030204" pitchFamily="18" charset="0"/>
                                </a:rPr>
                              </m:ctrlPr>
                            </m:dPr>
                            <m:e>
                              <m:r>
                                <m:rPr>
                                  <m:brk m:alnAt="7"/>
                                </m:rPr>
                                <a:rPr lang="it-IT" sz="2400" i="1" spc="-1">
                                  <a:uFill>
                                    <a:solidFill>
                                      <a:srgbClr val="FFFFFF"/>
                                    </a:solidFill>
                                  </a:uFill>
                                  <a:latin typeface="Cambria Math" panose="02040503050406030204" pitchFamily="18" charset="0"/>
                                </a:rPr>
                                <m:t>𝑖</m:t>
                              </m:r>
                              <m:r>
                                <a:rPr lang="it-IT" sz="2400" i="1" spc="-1">
                                  <a:uFill>
                                    <a:solidFill>
                                      <a:srgbClr val="FFFFFF"/>
                                    </a:solidFill>
                                  </a:uFill>
                                  <a:latin typeface="Cambria Math" panose="02040503050406030204" pitchFamily="18" charset="0"/>
                                </a:rPr>
                                <m:t>,</m:t>
                              </m:r>
                              <m:r>
                                <a:rPr lang="it-IT" sz="2400" i="1" spc="-1">
                                  <a:uFill>
                                    <a:solidFill>
                                      <a:srgbClr val="FFFFFF"/>
                                    </a:solidFill>
                                  </a:uFill>
                                  <a:latin typeface="Cambria Math" panose="02040503050406030204" pitchFamily="18" charset="0"/>
                                </a:rPr>
                                <m:t>𝑗</m:t>
                              </m:r>
                            </m:e>
                          </m:d>
                          <m:r>
                            <m:rPr>
                              <m:brk m:alnAt="7"/>
                            </m:rPr>
                            <a:rPr lang="it-IT" sz="2400" i="1" spc="-1">
                              <a:uFill>
                                <a:solidFill>
                                  <a:srgbClr val="FFFFFF"/>
                                </a:solidFill>
                              </a:uFill>
                              <a:latin typeface="Cambria Math" panose="02040503050406030204" pitchFamily="18" charset="0"/>
                              <a:ea typeface="Cambria Math" panose="02040503050406030204" pitchFamily="18" charset="0"/>
                            </a:rPr>
                            <m:t>∈</m:t>
                          </m:r>
                          <m:r>
                            <a:rPr lang="it-IT" sz="2400"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𝑤</m:t>
                              </m:r>
                            </m:e>
                            <m:sub>
                              <m:r>
                                <a:rPr lang="it-IT" sz="2400" i="1" spc="-1">
                                  <a:uFill>
                                    <a:solidFill>
                                      <a:srgbClr val="FFFFFF"/>
                                    </a:solidFill>
                                  </a:uFill>
                                  <a:latin typeface="Cambria Math" panose="02040503050406030204" pitchFamily="18" charset="0"/>
                                </a:rPr>
                                <m:t>𝑖𝑗</m:t>
                              </m:r>
                            </m:sub>
                          </m:sSub>
                          <m:func>
                            <m:funcPr>
                              <m:ctrlPr>
                                <a:rPr lang="it-IT" sz="2400" i="1" spc="-1">
                                  <a:uFill>
                                    <a:solidFill>
                                      <a:srgbClr val="FFFFFF"/>
                                    </a:solidFill>
                                  </a:uFill>
                                  <a:latin typeface="Cambria Math" panose="02040503050406030204" pitchFamily="18" charset="0"/>
                                </a:rPr>
                              </m:ctrlPr>
                            </m:funcPr>
                            <m:fName>
                              <m:r>
                                <m:rPr>
                                  <m:sty m:val="p"/>
                                </m:rPr>
                                <a:rPr lang="it-IT" sz="2400" spc="-1">
                                  <a:uFill>
                                    <a:solidFill>
                                      <a:srgbClr val="FFFFFF"/>
                                    </a:solidFill>
                                  </a:uFill>
                                  <a:latin typeface="Cambria Math" panose="02040503050406030204" pitchFamily="18" charset="0"/>
                                </a:rPr>
                                <m:t>log</m:t>
                              </m:r>
                            </m:fName>
                            <m:e>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𝑝</m:t>
                                  </m:r>
                                </m:e>
                                <m:sub>
                                  <m:r>
                                    <a:rPr lang="it-IT" sz="2400" i="1" spc="-1">
                                      <a:uFill>
                                        <a:solidFill>
                                          <a:srgbClr val="FFFFFF"/>
                                        </a:solidFill>
                                      </a:uFill>
                                      <a:latin typeface="Cambria Math" panose="02040503050406030204" pitchFamily="18" charset="0"/>
                                    </a:rPr>
                                    <m:t>1</m:t>
                                  </m:r>
                                </m:sub>
                              </m:sSub>
                              <m:r>
                                <a:rPr lang="it-IT" sz="2400" i="1" spc="-1">
                                  <a:uFill>
                                    <a:solidFill>
                                      <a:srgbClr val="FFFFFF"/>
                                    </a:solidFill>
                                  </a:uFill>
                                  <a:latin typeface="Cambria Math" panose="02040503050406030204" pitchFamily="18" charset="0"/>
                                </a:rPr>
                                <m:t>(</m:t>
                              </m:r>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𝑣</m:t>
                                  </m:r>
                                </m:e>
                                <m:sub>
                                  <m:r>
                                    <a:rPr lang="it-IT" sz="2400" i="1" spc="-1">
                                      <a:uFill>
                                        <a:solidFill>
                                          <a:srgbClr val="FFFFFF"/>
                                        </a:solidFill>
                                      </a:uFill>
                                      <a:latin typeface="Cambria Math" panose="02040503050406030204" pitchFamily="18" charset="0"/>
                                    </a:rPr>
                                    <m:t>𝑖</m:t>
                                  </m:r>
                                </m:sub>
                              </m:sSub>
                              <m:r>
                                <a:rPr lang="it-IT" sz="2400" i="1" spc="-1">
                                  <a:uFill>
                                    <a:solidFill>
                                      <a:srgbClr val="FFFFFF"/>
                                    </a:solidFill>
                                  </a:uFill>
                                  <a:latin typeface="Cambria Math" panose="02040503050406030204" pitchFamily="18" charset="0"/>
                                </a:rPr>
                                <m:t>, </m:t>
                              </m:r>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𝑣</m:t>
                                  </m:r>
                                </m:e>
                                <m:sub>
                                  <m:r>
                                    <a:rPr lang="it-IT" sz="2400" i="1" spc="-1">
                                      <a:uFill>
                                        <a:solidFill>
                                          <a:srgbClr val="FFFFFF"/>
                                        </a:solidFill>
                                      </a:uFill>
                                      <a:latin typeface="Cambria Math" panose="02040503050406030204" pitchFamily="18" charset="0"/>
                                    </a:rPr>
                                    <m:t>𝑗</m:t>
                                  </m:r>
                                </m:sub>
                              </m:sSub>
                              <m:r>
                                <a:rPr lang="it-IT" sz="2400" i="1" spc="-1">
                                  <a:uFill>
                                    <a:solidFill>
                                      <a:srgbClr val="FFFFFF"/>
                                    </a:solidFill>
                                  </a:uFill>
                                  <a:latin typeface="Cambria Math" panose="02040503050406030204" pitchFamily="18" charset="0"/>
                                </a:rPr>
                                <m:t>)</m:t>
                              </m:r>
                            </m:e>
                          </m:func>
                        </m:e>
                      </m:nary>
                    </m:oMath>
                  </m:oMathPara>
                </a14:m>
                <a:endParaRPr lang="it-IT" sz="2400" dirty="0"/>
              </a:p>
            </p:txBody>
          </p:sp>
        </mc:Choice>
        <mc:Fallback xmlns="">
          <p:sp>
            <p:nvSpPr>
              <p:cNvPr id="2" name="Rettangolo 1"/>
              <p:cNvSpPr>
                <a:spLocks noRot="1" noChangeAspect="1" noMove="1" noResize="1" noEditPoints="1" noAdjustHandles="1" noChangeArrowheads="1" noChangeShapeType="1" noTextEdit="1"/>
              </p:cNvSpPr>
              <p:nvPr/>
            </p:nvSpPr>
            <p:spPr>
              <a:xfrm>
                <a:off x="698303" y="2969883"/>
                <a:ext cx="3508589" cy="1032206"/>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Rettangolo 5"/>
              <p:cNvSpPr/>
              <p:nvPr/>
            </p:nvSpPr>
            <p:spPr>
              <a:xfrm>
                <a:off x="698303" y="5035611"/>
                <a:ext cx="3499676" cy="10322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sz="2400" i="1" spc="-1" smtClean="0">
                          <a:uFill>
                            <a:solidFill>
                              <a:srgbClr val="FFFFFF"/>
                            </a:solidFill>
                          </a:uFill>
                          <a:latin typeface="Cambria Math" panose="02040503050406030204" pitchFamily="18" charset="0"/>
                        </a:rPr>
                        <m:t>− </m:t>
                      </m:r>
                      <m:nary>
                        <m:naryPr>
                          <m:chr m:val="∑"/>
                          <m:supHide m:val="on"/>
                          <m:ctrlPr>
                            <a:rPr lang="it-IT" sz="2400" i="1" spc="-1">
                              <a:uFill>
                                <a:solidFill>
                                  <a:srgbClr val="FFFFFF"/>
                                </a:solidFill>
                              </a:uFill>
                              <a:latin typeface="Cambria Math" panose="02040503050406030204" pitchFamily="18" charset="0"/>
                            </a:rPr>
                          </m:ctrlPr>
                        </m:naryPr>
                        <m:sub>
                          <m:d>
                            <m:dPr>
                              <m:ctrlPr>
                                <a:rPr lang="it-IT" sz="2400" i="1" spc="-1">
                                  <a:uFill>
                                    <a:solidFill>
                                      <a:srgbClr val="FFFFFF"/>
                                    </a:solidFill>
                                  </a:uFill>
                                  <a:latin typeface="Cambria Math" panose="02040503050406030204" pitchFamily="18" charset="0"/>
                                </a:rPr>
                              </m:ctrlPr>
                            </m:dPr>
                            <m:e>
                              <m:r>
                                <m:rPr>
                                  <m:brk m:alnAt="7"/>
                                </m:rPr>
                                <a:rPr lang="it-IT" sz="2400" i="1" spc="-1">
                                  <a:uFill>
                                    <a:solidFill>
                                      <a:srgbClr val="FFFFFF"/>
                                    </a:solidFill>
                                  </a:uFill>
                                  <a:latin typeface="Cambria Math" panose="02040503050406030204" pitchFamily="18" charset="0"/>
                                </a:rPr>
                                <m:t>𝑖</m:t>
                              </m:r>
                              <m:r>
                                <a:rPr lang="it-IT" sz="2400" i="1" spc="-1">
                                  <a:uFill>
                                    <a:solidFill>
                                      <a:srgbClr val="FFFFFF"/>
                                    </a:solidFill>
                                  </a:uFill>
                                  <a:latin typeface="Cambria Math" panose="02040503050406030204" pitchFamily="18" charset="0"/>
                                </a:rPr>
                                <m:t>,</m:t>
                              </m:r>
                              <m:r>
                                <a:rPr lang="it-IT" sz="2400" i="1" spc="-1">
                                  <a:uFill>
                                    <a:solidFill>
                                      <a:srgbClr val="FFFFFF"/>
                                    </a:solidFill>
                                  </a:uFill>
                                  <a:latin typeface="Cambria Math" panose="02040503050406030204" pitchFamily="18" charset="0"/>
                                </a:rPr>
                                <m:t>𝑗</m:t>
                              </m:r>
                            </m:e>
                          </m:d>
                          <m:r>
                            <m:rPr>
                              <m:brk m:alnAt="7"/>
                            </m:rPr>
                            <a:rPr lang="it-IT" sz="2400" i="1" spc="-1">
                              <a:uFill>
                                <a:solidFill>
                                  <a:srgbClr val="FFFFFF"/>
                                </a:solidFill>
                              </a:uFill>
                              <a:latin typeface="Cambria Math" panose="02040503050406030204" pitchFamily="18" charset="0"/>
                              <a:ea typeface="Cambria Math" panose="02040503050406030204" pitchFamily="18" charset="0"/>
                            </a:rPr>
                            <m:t>∈</m:t>
                          </m:r>
                          <m:r>
                            <a:rPr lang="it-IT" sz="2400"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𝑤</m:t>
                              </m:r>
                            </m:e>
                            <m:sub>
                              <m:r>
                                <a:rPr lang="it-IT" sz="2400" i="1" spc="-1">
                                  <a:uFill>
                                    <a:solidFill>
                                      <a:srgbClr val="FFFFFF"/>
                                    </a:solidFill>
                                  </a:uFill>
                                  <a:latin typeface="Cambria Math" panose="02040503050406030204" pitchFamily="18" charset="0"/>
                                </a:rPr>
                                <m:t>𝑖𝑗</m:t>
                              </m:r>
                            </m:sub>
                          </m:sSub>
                          <m:func>
                            <m:funcPr>
                              <m:ctrlPr>
                                <a:rPr lang="it-IT" sz="2400" i="1" spc="-1">
                                  <a:uFill>
                                    <a:solidFill>
                                      <a:srgbClr val="FFFFFF"/>
                                    </a:solidFill>
                                  </a:uFill>
                                  <a:latin typeface="Cambria Math" panose="02040503050406030204" pitchFamily="18" charset="0"/>
                                </a:rPr>
                              </m:ctrlPr>
                            </m:funcPr>
                            <m:fName>
                              <m:r>
                                <m:rPr>
                                  <m:sty m:val="p"/>
                                </m:rPr>
                                <a:rPr lang="it-IT" sz="2400" spc="-1">
                                  <a:uFill>
                                    <a:solidFill>
                                      <a:srgbClr val="FFFFFF"/>
                                    </a:solidFill>
                                  </a:uFill>
                                  <a:latin typeface="Cambria Math" panose="02040503050406030204" pitchFamily="18" charset="0"/>
                                </a:rPr>
                                <m:t>log</m:t>
                              </m:r>
                            </m:fName>
                            <m:e>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𝑝</m:t>
                                  </m:r>
                                </m:e>
                                <m:sub>
                                  <m:r>
                                    <a:rPr lang="it-IT" sz="2400" b="0" i="1" spc="-1" smtClean="0">
                                      <a:uFill>
                                        <a:solidFill>
                                          <a:srgbClr val="FFFFFF"/>
                                        </a:solidFill>
                                      </a:uFill>
                                      <a:latin typeface="Cambria Math" panose="02040503050406030204" pitchFamily="18" charset="0"/>
                                    </a:rPr>
                                    <m:t>2</m:t>
                                  </m:r>
                                </m:sub>
                              </m:sSub>
                              <m:r>
                                <a:rPr lang="it-IT" sz="2400" i="1" spc="-1">
                                  <a:uFill>
                                    <a:solidFill>
                                      <a:srgbClr val="FFFFFF"/>
                                    </a:solidFill>
                                  </a:uFill>
                                  <a:latin typeface="Cambria Math" panose="02040503050406030204" pitchFamily="18" charset="0"/>
                                </a:rPr>
                                <m:t>(</m:t>
                              </m:r>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𝑣</m:t>
                                  </m:r>
                                </m:e>
                                <m:sub>
                                  <m:r>
                                    <a:rPr lang="it-IT" sz="2400" b="0" i="1" spc="-1" smtClean="0">
                                      <a:uFill>
                                        <a:solidFill>
                                          <a:srgbClr val="FFFFFF"/>
                                        </a:solidFill>
                                      </a:uFill>
                                      <a:latin typeface="Cambria Math" panose="02040503050406030204" pitchFamily="18" charset="0"/>
                                    </a:rPr>
                                    <m:t>𝑗</m:t>
                                  </m:r>
                                </m:sub>
                              </m:sSub>
                              <m:r>
                                <a:rPr lang="it-IT" sz="2400" b="0" i="1" spc="-1" smtClean="0">
                                  <a:uFill>
                                    <a:solidFill>
                                      <a:srgbClr val="FFFFFF"/>
                                    </a:solidFill>
                                  </a:uFill>
                                  <a:latin typeface="Cambria Math" panose="02040503050406030204" pitchFamily="18" charset="0"/>
                                </a:rPr>
                                <m:t>|</m:t>
                              </m:r>
                              <m:sSub>
                                <m:sSubPr>
                                  <m:ctrlPr>
                                    <a:rPr lang="it-IT" sz="2400" i="1" spc="-1">
                                      <a:uFill>
                                        <a:solidFill>
                                          <a:srgbClr val="FFFFFF"/>
                                        </a:solidFill>
                                      </a:uFill>
                                      <a:latin typeface="Cambria Math" panose="02040503050406030204" pitchFamily="18" charset="0"/>
                                    </a:rPr>
                                  </m:ctrlPr>
                                </m:sSubPr>
                                <m:e>
                                  <m:r>
                                    <a:rPr lang="it-IT" sz="2400" i="1" spc="-1">
                                      <a:uFill>
                                        <a:solidFill>
                                          <a:srgbClr val="FFFFFF"/>
                                        </a:solidFill>
                                      </a:uFill>
                                      <a:latin typeface="Cambria Math" panose="02040503050406030204" pitchFamily="18" charset="0"/>
                                    </a:rPr>
                                    <m:t>𝑣</m:t>
                                  </m:r>
                                </m:e>
                                <m:sub>
                                  <m:r>
                                    <a:rPr lang="it-IT" sz="2400" b="0" i="1" spc="-1" smtClean="0">
                                      <a:uFill>
                                        <a:solidFill>
                                          <a:srgbClr val="FFFFFF"/>
                                        </a:solidFill>
                                      </a:uFill>
                                      <a:latin typeface="Cambria Math" panose="02040503050406030204" pitchFamily="18" charset="0"/>
                                    </a:rPr>
                                    <m:t>𝑖</m:t>
                                  </m:r>
                                </m:sub>
                              </m:sSub>
                              <m:r>
                                <a:rPr lang="it-IT" sz="2400" i="1" spc="-1">
                                  <a:uFill>
                                    <a:solidFill>
                                      <a:srgbClr val="FFFFFF"/>
                                    </a:solidFill>
                                  </a:uFill>
                                  <a:latin typeface="Cambria Math" panose="02040503050406030204" pitchFamily="18" charset="0"/>
                                </a:rPr>
                                <m:t>)</m:t>
                              </m:r>
                            </m:e>
                          </m:func>
                        </m:e>
                      </m:nary>
                    </m:oMath>
                  </m:oMathPara>
                </a14:m>
                <a:endParaRPr lang="it-IT" sz="2400" dirty="0"/>
              </a:p>
            </p:txBody>
          </p:sp>
        </mc:Choice>
        <mc:Fallback xmlns="">
          <p:sp>
            <p:nvSpPr>
              <p:cNvPr id="6" name="Rettangolo 5"/>
              <p:cNvSpPr>
                <a:spLocks noRot="1" noChangeAspect="1" noMove="1" noResize="1" noEditPoints="1" noAdjustHandles="1" noChangeArrowheads="1" noChangeShapeType="1" noTextEdit="1"/>
              </p:cNvSpPr>
              <p:nvPr/>
            </p:nvSpPr>
            <p:spPr>
              <a:xfrm>
                <a:off x="698303" y="5035611"/>
                <a:ext cx="3499676" cy="1032206"/>
              </a:xfrm>
              <a:prstGeom prst="rect">
                <a:avLst/>
              </a:prstGeom>
              <a:blipFill>
                <a:blip r:embed="rId5"/>
                <a:stretch>
                  <a:fillRect/>
                </a:stretch>
              </a:blipFill>
            </p:spPr>
            <p:txBody>
              <a:bodyPr/>
              <a:lstStyle/>
              <a:p>
                <a:r>
                  <a:rPr lang="it-IT">
                    <a:noFill/>
                  </a:rPr>
                  <a:t> </a:t>
                </a:r>
              </a:p>
            </p:txBody>
          </p:sp>
        </mc:Fallback>
      </mc:AlternateContent>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1560" y="2601594"/>
            <a:ext cx="4335895" cy="3099249"/>
          </a:xfrm>
          <a:prstGeom prst="rect">
            <a:avLst/>
          </a:prstGeom>
        </p:spPr>
      </p:pic>
    </p:spTree>
    <p:extLst>
      <p:ext uri="{BB962C8B-B14F-4D97-AF65-F5344CB8AC3E}">
        <p14:creationId xmlns:p14="http://schemas.microsoft.com/office/powerpoint/2010/main" val="22047831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il</a:t>
            </a:r>
            <a:r>
              <a:rPr lang="en-US" sz="4400" b="0" strike="noStrike" spc="-1" dirty="0">
                <a:solidFill>
                  <a:srgbClr val="17375E"/>
                </a:solidFill>
                <a:uFill>
                  <a:solidFill>
                    <a:srgbClr val="FFFFFF"/>
                  </a:solidFill>
                </a:uFill>
                <a:latin typeface="Calibri"/>
                <a:ea typeface="DejaVu Sans"/>
              </a:rPr>
              <a:t> </a:t>
            </a:r>
            <a:r>
              <a:rPr lang="en-US" sz="4400" spc="-1" dirty="0" err="1">
                <a:solidFill>
                  <a:srgbClr val="17375E"/>
                </a:solidFill>
                <a:uFill>
                  <a:solidFill>
                    <a:srgbClr val="FFFFFF"/>
                  </a:solidFill>
                </a:uFill>
                <a:latin typeface="Calibri"/>
                <a:ea typeface="DejaVu Sans"/>
              </a:rPr>
              <a:t>testo</a:t>
            </a:r>
            <a:r>
              <a:rPr lang="en-US" sz="4400"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Tf-Idf</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14</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err="1">
                <a:uFill>
                  <a:solidFill>
                    <a:srgbClr val="FFFFFF"/>
                  </a:solidFill>
                </a:uFill>
              </a:rPr>
              <a:t>Funzione</a:t>
            </a:r>
            <a:r>
              <a:rPr lang="en-US" sz="2000" spc="-1" dirty="0">
                <a:uFill>
                  <a:solidFill>
                    <a:srgbClr val="FFFFFF"/>
                  </a:solidFill>
                </a:uFill>
              </a:rPr>
              <a:t> </a:t>
            </a:r>
            <a:r>
              <a:rPr lang="en-US" sz="2000" spc="-1" dirty="0" err="1">
                <a:uFill>
                  <a:solidFill>
                    <a:srgbClr val="FFFFFF"/>
                  </a:solidFill>
                </a:uFill>
              </a:rPr>
              <a:t>che</a:t>
            </a:r>
            <a:r>
              <a:rPr lang="en-US" sz="2000" spc="-1" dirty="0">
                <a:uFill>
                  <a:solidFill>
                    <a:srgbClr val="FFFFFF"/>
                  </a:solidFill>
                </a:uFill>
              </a:rPr>
              <a:t> </a:t>
            </a:r>
            <a:r>
              <a:rPr lang="en-US" sz="2000" spc="-1" dirty="0" err="1">
                <a:uFill>
                  <a:solidFill>
                    <a:srgbClr val="FFFFFF"/>
                  </a:solidFill>
                </a:uFill>
              </a:rPr>
              <a:t>viene</a:t>
            </a:r>
            <a:r>
              <a:rPr lang="en-US" sz="2000" spc="-1" dirty="0">
                <a:uFill>
                  <a:solidFill>
                    <a:srgbClr val="FFFFFF"/>
                  </a:solidFill>
                </a:uFill>
              </a:rPr>
              <a:t> </a:t>
            </a:r>
            <a:r>
              <a:rPr lang="en-US" sz="2000" spc="-1" dirty="0" err="1">
                <a:uFill>
                  <a:solidFill>
                    <a:srgbClr val="FFFFFF"/>
                  </a:solidFill>
                </a:uFill>
              </a:rPr>
              <a:t>usata</a:t>
            </a:r>
            <a:r>
              <a:rPr lang="en-US" sz="2000" spc="-1" dirty="0">
                <a:uFill>
                  <a:solidFill>
                    <a:srgbClr val="FFFFFF"/>
                  </a:solidFill>
                </a:uFill>
              </a:rPr>
              <a:t> per </a:t>
            </a:r>
            <a:r>
              <a:rPr lang="en-US" sz="2000" spc="-1" dirty="0" err="1">
                <a:uFill>
                  <a:solidFill>
                    <a:srgbClr val="FFFFFF"/>
                  </a:solidFill>
                </a:uFill>
              </a:rPr>
              <a:t>misurare</a:t>
            </a:r>
            <a:r>
              <a:rPr lang="en-US" sz="2000" spc="-1" dirty="0">
                <a:uFill>
                  <a:solidFill>
                    <a:srgbClr val="FFFFFF"/>
                  </a:solidFill>
                </a:uFill>
              </a:rPr>
              <a:t> </a:t>
            </a:r>
            <a:r>
              <a:rPr lang="en-US" sz="2000" spc="-1" dirty="0" err="1">
                <a:uFill>
                  <a:solidFill>
                    <a:srgbClr val="FFFFFF"/>
                  </a:solidFill>
                </a:uFill>
              </a:rPr>
              <a:t>l’importanza</a:t>
            </a:r>
            <a:r>
              <a:rPr lang="en-US" sz="2000" spc="-1" dirty="0">
                <a:uFill>
                  <a:solidFill>
                    <a:srgbClr val="FFFFFF"/>
                  </a:solidFill>
                </a:uFill>
              </a:rPr>
              <a:t> di un </a:t>
            </a:r>
            <a:r>
              <a:rPr lang="en-US" sz="2000" spc="-1" dirty="0" err="1">
                <a:uFill>
                  <a:solidFill>
                    <a:srgbClr val="FFFFFF"/>
                  </a:solidFill>
                </a:uFill>
              </a:rPr>
              <a:t>termine</a:t>
            </a:r>
            <a:r>
              <a:rPr lang="en-US" sz="2000" spc="-1" dirty="0">
                <a:uFill>
                  <a:solidFill>
                    <a:srgbClr val="FFFFFF"/>
                  </a:solidFill>
                </a:uFill>
              </a:rPr>
              <a:t> </a:t>
            </a:r>
            <a:r>
              <a:rPr lang="en-US" sz="2000" spc="-1" dirty="0" err="1">
                <a:uFill>
                  <a:solidFill>
                    <a:srgbClr val="FFFFFF"/>
                  </a:solidFill>
                </a:uFill>
              </a:rPr>
              <a:t>rispetto</a:t>
            </a:r>
            <a:r>
              <a:rPr lang="en-US" sz="2000" spc="-1" dirty="0">
                <a:uFill>
                  <a:solidFill>
                    <a:srgbClr val="FFFFFF"/>
                  </a:solidFill>
                </a:uFill>
              </a:rPr>
              <a:t> ad un </a:t>
            </a:r>
            <a:r>
              <a:rPr lang="en-US" sz="2000" spc="-1" dirty="0" err="1">
                <a:uFill>
                  <a:solidFill>
                    <a:srgbClr val="FFFFFF"/>
                  </a:solidFill>
                </a:uFill>
              </a:rPr>
              <a:t>documento</a:t>
            </a:r>
            <a:r>
              <a:rPr lang="en-US" sz="2000" spc="-1" dirty="0">
                <a:uFill>
                  <a:solidFill>
                    <a:srgbClr val="FFFFFF"/>
                  </a:solidFill>
                </a:uFill>
              </a:rPr>
              <a:t> o ad </a:t>
            </a:r>
            <a:r>
              <a:rPr lang="en-US" sz="2000" spc="-1" dirty="0" err="1">
                <a:uFill>
                  <a:solidFill>
                    <a:srgbClr val="FFFFFF"/>
                  </a:solidFill>
                </a:uFill>
              </a:rPr>
              <a:t>una</a:t>
            </a:r>
            <a:r>
              <a:rPr lang="en-US" sz="2000" spc="-1" dirty="0">
                <a:uFill>
                  <a:solidFill>
                    <a:srgbClr val="FFFFFF"/>
                  </a:solidFill>
                </a:uFill>
              </a:rPr>
              <a:t> </a:t>
            </a:r>
            <a:r>
              <a:rPr lang="en-US" sz="2000" spc="-1" dirty="0" err="1">
                <a:uFill>
                  <a:solidFill>
                    <a:srgbClr val="FFFFFF"/>
                  </a:solidFill>
                </a:uFill>
              </a:rPr>
              <a:t>collezione</a:t>
            </a:r>
            <a:r>
              <a:rPr lang="en-US" sz="2000" spc="-1" dirty="0">
                <a:uFill>
                  <a:solidFill>
                    <a:srgbClr val="FFFFFF"/>
                  </a:solidFill>
                </a:uFill>
              </a:rPr>
              <a:t> di </a:t>
            </a:r>
            <a:r>
              <a:rPr lang="en-US" sz="2000" spc="-1" dirty="0" err="1">
                <a:uFill>
                  <a:solidFill>
                    <a:srgbClr val="FFFFFF"/>
                  </a:solidFill>
                </a:uFill>
              </a:rPr>
              <a:t>documenti</a:t>
            </a:r>
            <a:r>
              <a:rPr lang="en-US" sz="2000" spc="-1" dirty="0">
                <a:uFill>
                  <a:solidFill>
                    <a:srgbClr val="FFFFFF"/>
                  </a:solidFill>
                </a:uFill>
              </a:rPr>
              <a:t>.</a:t>
            </a:r>
          </a:p>
          <a:p>
            <a:pPr>
              <a:lnSpc>
                <a:spcPct val="100000"/>
              </a:lnSpc>
            </a:pPr>
            <a:endParaRPr lang="en-US" sz="2000" spc="-1" dirty="0">
              <a:uFill>
                <a:solidFill>
                  <a:srgbClr val="FFFFFF"/>
                </a:solidFill>
              </a:uFill>
            </a:endParaRPr>
          </a:p>
          <a:p>
            <a:pPr marL="285750" indent="-285750">
              <a:lnSpc>
                <a:spcPct val="100000"/>
              </a:lnSpc>
              <a:buFont typeface="Arial" panose="020B0604020202020204" pitchFamily="34" charset="0"/>
              <a:buChar char="•"/>
            </a:pPr>
            <a:r>
              <a:rPr lang="en-US" sz="2000" spc="-1" dirty="0" err="1">
                <a:solidFill>
                  <a:srgbClr val="FF3333"/>
                </a:solidFill>
                <a:uFill>
                  <a:solidFill>
                    <a:srgbClr val="FFFFFF"/>
                  </a:solidFill>
                </a:uFill>
              </a:rPr>
              <a:t>Tf</a:t>
            </a:r>
            <a:r>
              <a:rPr lang="en-US" sz="2000" spc="-1" dirty="0">
                <a:uFill>
                  <a:solidFill>
                    <a:srgbClr val="FFFFFF"/>
                  </a:solidFill>
                </a:uFill>
              </a:rPr>
              <a:t>: </a:t>
            </a:r>
            <a:r>
              <a:rPr lang="en-US" sz="2000" spc="-1" dirty="0" err="1">
                <a:uFill>
                  <a:solidFill>
                    <a:srgbClr val="FFFFFF"/>
                  </a:solidFill>
                </a:uFill>
              </a:rPr>
              <a:t>misura</a:t>
            </a:r>
            <a:r>
              <a:rPr lang="en-US" sz="2000" spc="-1" dirty="0">
                <a:uFill>
                  <a:solidFill>
                    <a:srgbClr val="FFFFFF"/>
                  </a:solidFill>
                </a:uFill>
              </a:rPr>
              <a:t> </a:t>
            </a:r>
            <a:r>
              <a:rPr lang="en-US" sz="2000" spc="-1" dirty="0" err="1">
                <a:uFill>
                  <a:solidFill>
                    <a:srgbClr val="FFFFFF"/>
                  </a:solidFill>
                </a:uFill>
              </a:rPr>
              <a:t>quante</a:t>
            </a:r>
            <a:r>
              <a:rPr lang="en-US" sz="2000" spc="-1" dirty="0">
                <a:uFill>
                  <a:solidFill>
                    <a:srgbClr val="FFFFFF"/>
                  </a:solidFill>
                </a:uFill>
              </a:rPr>
              <a:t> volte un </a:t>
            </a:r>
            <a:r>
              <a:rPr lang="en-US" sz="2000" spc="-1" dirty="0" err="1">
                <a:uFill>
                  <a:solidFill>
                    <a:srgbClr val="FFFFFF"/>
                  </a:solidFill>
                </a:uFill>
              </a:rPr>
              <a:t>termine</a:t>
            </a:r>
            <a:r>
              <a:rPr lang="en-US" sz="2000" spc="-1" dirty="0">
                <a:uFill>
                  <a:solidFill>
                    <a:srgbClr val="FFFFFF"/>
                  </a:solidFill>
                </a:uFill>
              </a:rPr>
              <a:t> </a:t>
            </a:r>
            <a:r>
              <a:rPr lang="en-US" sz="2000" spc="-1" dirty="0" err="1">
                <a:uFill>
                  <a:solidFill>
                    <a:srgbClr val="FFFFFF"/>
                  </a:solidFill>
                </a:uFill>
              </a:rPr>
              <a:t>appare</a:t>
            </a:r>
            <a:r>
              <a:rPr lang="en-US" sz="2000" spc="-1" dirty="0">
                <a:uFill>
                  <a:solidFill>
                    <a:srgbClr val="FFFFFF"/>
                  </a:solidFill>
                </a:uFill>
              </a:rPr>
              <a:t> in un </a:t>
            </a:r>
            <a:r>
              <a:rPr lang="en-US" sz="2000" spc="-1" dirty="0" err="1">
                <a:uFill>
                  <a:solidFill>
                    <a:srgbClr val="FFFFFF"/>
                  </a:solidFill>
                </a:uFill>
              </a:rPr>
              <a:t>documento</a:t>
            </a:r>
            <a:r>
              <a:rPr lang="en-US" sz="2000" spc="-1" dirty="0">
                <a:uFill>
                  <a:solidFill>
                    <a:srgbClr val="FFFFFF"/>
                  </a:solidFill>
                </a:uFill>
              </a:rPr>
              <a:t>.</a:t>
            </a: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a:lnSpc>
                <a:spcPct val="100000"/>
              </a:lnSpc>
            </a:pPr>
            <a:endParaRPr lang="en-US" sz="2000" spc="-1" dirty="0">
              <a:uFill>
                <a:solidFill>
                  <a:srgbClr val="FFFFFF"/>
                </a:solidFill>
              </a:uFill>
            </a:endParaRPr>
          </a:p>
          <a:p>
            <a:pPr marL="285750" indent="-285750">
              <a:lnSpc>
                <a:spcPct val="100000"/>
              </a:lnSpc>
              <a:buFont typeface="Arial" panose="020B0604020202020204" pitchFamily="34" charset="0"/>
              <a:buChar char="•"/>
            </a:pPr>
            <a:r>
              <a:rPr lang="en-US" sz="2000" spc="-1" dirty="0" err="1">
                <a:solidFill>
                  <a:srgbClr val="FF3333"/>
                </a:solidFill>
                <a:uFill>
                  <a:solidFill>
                    <a:srgbClr val="FFFFFF"/>
                  </a:solidFill>
                </a:uFill>
              </a:rPr>
              <a:t>Idf</a:t>
            </a:r>
            <a:r>
              <a:rPr lang="en-US" sz="2000" spc="-1" dirty="0">
                <a:uFill>
                  <a:solidFill>
                    <a:srgbClr val="FFFFFF"/>
                  </a:solidFill>
                </a:uFill>
              </a:rPr>
              <a:t>: </a:t>
            </a:r>
            <a:r>
              <a:rPr lang="en-US" sz="2000" spc="-1" dirty="0" err="1">
                <a:uFill>
                  <a:solidFill>
                    <a:srgbClr val="FFFFFF"/>
                  </a:solidFill>
                </a:uFill>
              </a:rPr>
              <a:t>misura</a:t>
            </a:r>
            <a:r>
              <a:rPr lang="en-US" sz="2000" spc="-1" dirty="0">
                <a:uFill>
                  <a:solidFill>
                    <a:srgbClr val="FFFFFF"/>
                  </a:solidFill>
                </a:uFill>
              </a:rPr>
              <a:t> </a:t>
            </a:r>
            <a:r>
              <a:rPr lang="en-US" sz="2000" spc="-1" dirty="0" err="1">
                <a:uFill>
                  <a:solidFill>
                    <a:srgbClr val="FFFFFF"/>
                  </a:solidFill>
                </a:uFill>
              </a:rPr>
              <a:t>quante</a:t>
            </a:r>
            <a:r>
              <a:rPr lang="en-US" sz="2000" spc="-1" dirty="0">
                <a:uFill>
                  <a:solidFill>
                    <a:srgbClr val="FFFFFF"/>
                  </a:solidFill>
                </a:uFill>
              </a:rPr>
              <a:t> volte un </a:t>
            </a:r>
            <a:r>
              <a:rPr lang="en-US" sz="2000" spc="-1" dirty="0" err="1">
                <a:uFill>
                  <a:solidFill>
                    <a:srgbClr val="FFFFFF"/>
                  </a:solidFill>
                </a:uFill>
              </a:rPr>
              <a:t>termine</a:t>
            </a:r>
            <a:r>
              <a:rPr lang="en-US" sz="2000" spc="-1" dirty="0">
                <a:uFill>
                  <a:solidFill>
                    <a:srgbClr val="FFFFFF"/>
                  </a:solidFill>
                </a:uFill>
              </a:rPr>
              <a:t> </a:t>
            </a:r>
            <a:r>
              <a:rPr lang="en-US" sz="2000" spc="-1" dirty="0" err="1">
                <a:uFill>
                  <a:solidFill>
                    <a:srgbClr val="FFFFFF"/>
                  </a:solidFill>
                </a:uFill>
              </a:rPr>
              <a:t>appare</a:t>
            </a:r>
            <a:r>
              <a:rPr lang="en-US" sz="2000" spc="-1" dirty="0">
                <a:uFill>
                  <a:solidFill>
                    <a:srgbClr val="FFFFFF"/>
                  </a:solidFill>
                </a:uFill>
              </a:rPr>
              <a:t> in </a:t>
            </a:r>
            <a:r>
              <a:rPr lang="en-US" sz="2000" spc="-1" dirty="0" err="1">
                <a:uFill>
                  <a:solidFill>
                    <a:srgbClr val="FFFFFF"/>
                  </a:solidFill>
                </a:uFill>
              </a:rPr>
              <a:t>tutta</a:t>
            </a:r>
            <a:r>
              <a:rPr lang="en-US" sz="2000" spc="-1" dirty="0">
                <a:uFill>
                  <a:solidFill>
                    <a:srgbClr val="FFFFFF"/>
                  </a:solidFill>
                </a:uFill>
              </a:rPr>
              <a:t> la </a:t>
            </a:r>
            <a:r>
              <a:rPr lang="en-US" sz="2000" spc="-1" dirty="0" err="1">
                <a:uFill>
                  <a:solidFill>
                    <a:srgbClr val="FFFFFF"/>
                  </a:solidFill>
                </a:uFill>
              </a:rPr>
              <a:t>collezione</a:t>
            </a:r>
            <a:r>
              <a:rPr lang="en-US" sz="2000" spc="-1" dirty="0">
                <a:uFill>
                  <a:solidFill>
                    <a:srgbClr val="FFFFFF"/>
                  </a:solidFill>
                </a:uFill>
              </a:rPr>
              <a:t> di </a:t>
            </a:r>
            <a:r>
              <a:rPr lang="en-US" sz="2000" spc="-1" dirty="0" err="1">
                <a:uFill>
                  <a:solidFill>
                    <a:srgbClr val="FFFFFF"/>
                  </a:solidFill>
                </a:uFill>
              </a:rPr>
              <a:t>documenti</a:t>
            </a:r>
            <a:r>
              <a:rPr lang="en-US" sz="2000" spc="-1" dirty="0">
                <a:uFill>
                  <a:solidFill>
                    <a:srgbClr val="FFFFFF"/>
                  </a:solidFill>
                </a:uFill>
              </a:rPr>
              <a:t>.</a:t>
            </a: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a:p>
            <a:pPr marL="285750" indent="-285750">
              <a:lnSpc>
                <a:spcPct val="100000"/>
              </a:lnSpc>
              <a:buFont typeface="Arial" panose="020B0604020202020204" pitchFamily="34" charset="0"/>
              <a:buChar char="•"/>
            </a:pPr>
            <a:endParaRPr lang="en-US" sz="2000" spc="-1" dirty="0">
              <a:uFill>
                <a:solidFill>
                  <a:srgbClr val="FFFFFF"/>
                </a:solidFill>
              </a:uFill>
            </a:endParaRPr>
          </a:p>
        </p:txBody>
      </p:sp>
      <mc:AlternateContent xmlns:mc="http://schemas.openxmlformats.org/markup-compatibility/2006" xmlns:a14="http://schemas.microsoft.com/office/drawing/2010/main">
        <mc:Choice Requires="a14">
          <p:sp>
            <p:nvSpPr>
              <p:cNvPr id="2" name="CasellaDiTesto 1"/>
              <p:cNvSpPr txBox="1"/>
              <p:nvPr/>
            </p:nvSpPr>
            <p:spPr>
              <a:xfrm>
                <a:off x="3792191" y="2938549"/>
                <a:ext cx="1527469" cy="747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𝑡𝑓</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r>
                        <a:rPr lang="it-IT" sz="2400" b="0" i="1" smtClean="0">
                          <a:latin typeface="Cambria Math" panose="02040503050406030204" pitchFamily="18" charset="0"/>
                        </a:rPr>
                        <m:t>= </m:t>
                      </m:r>
                      <m:f>
                        <m:fPr>
                          <m:ctrlPr>
                            <a:rPr lang="it-IT" sz="2400" b="0" i="1" smtClean="0">
                              <a:latin typeface="Cambria Math" panose="02040503050406030204" pitchFamily="18" charset="0"/>
                            </a:rPr>
                          </m:ctrlPr>
                        </m:fPr>
                        <m:num>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𝑛</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num>
                        <m:den>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𝑑</m:t>
                              </m:r>
                            </m:e>
                            <m:sub>
                              <m:r>
                                <a:rPr lang="it-IT" sz="2400" b="0" i="1" smtClean="0">
                                  <a:latin typeface="Cambria Math" panose="02040503050406030204" pitchFamily="18" charset="0"/>
                                </a:rPr>
                                <m:t>𝑗</m:t>
                              </m:r>
                            </m:sub>
                          </m:sSub>
                          <m:r>
                            <a:rPr lang="it-IT" sz="2400" b="0" i="1" smtClean="0">
                              <a:latin typeface="Cambria Math" panose="02040503050406030204" pitchFamily="18" charset="0"/>
                            </a:rPr>
                            <m:t>|</m:t>
                          </m:r>
                        </m:den>
                      </m:f>
                    </m:oMath>
                  </m:oMathPara>
                </a14:m>
                <a:endParaRPr lang="it-IT" sz="2400"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792191" y="2938549"/>
                <a:ext cx="1527469" cy="747384"/>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978955" y="4688102"/>
                <a:ext cx="3153940" cy="763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𝑖𝑑𝑓</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m:t>
                      </m:r>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log</m:t>
                          </m:r>
                        </m:fName>
                        <m:e>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m:t>
                              </m:r>
                              <m:r>
                                <a:rPr lang="it-IT" sz="2400" b="0" i="1" smtClean="0">
                                  <a:latin typeface="Cambria Math" panose="02040503050406030204" pitchFamily="18" charset="0"/>
                                </a:rPr>
                                <m:t>𝐷</m:t>
                              </m:r>
                              <m:r>
                                <a:rPr lang="it-IT" sz="2400" b="0" i="1" smtClean="0">
                                  <a:latin typeface="Cambria Math" panose="02040503050406030204" pitchFamily="18" charset="0"/>
                                </a:rPr>
                                <m:t>|</m:t>
                              </m:r>
                            </m:num>
                            <m:den>
                              <m:r>
                                <a:rPr lang="it-IT" sz="2400" b="0" i="1" smtClean="0">
                                  <a:latin typeface="Cambria Math" panose="02040503050406030204" pitchFamily="18" charset="0"/>
                                </a:rPr>
                                <m:t>|</m:t>
                              </m:r>
                              <m:d>
                                <m:dPr>
                                  <m:begChr m:val="{"/>
                                  <m:endChr m:val="}"/>
                                  <m:ctrlPr>
                                    <a:rPr lang="it-IT" sz="2400" b="0" i="1" smtClean="0">
                                      <a:latin typeface="Cambria Math" panose="02040503050406030204" pitchFamily="18" charset="0"/>
                                    </a:rPr>
                                  </m:ctrlPr>
                                </m:dPr>
                                <m:e>
                                  <m:r>
                                    <a:rPr lang="it-IT" sz="2400" b="0" i="1" smtClean="0">
                                      <a:latin typeface="Cambria Math" panose="02040503050406030204" pitchFamily="18" charset="0"/>
                                    </a:rPr>
                                    <m:t>𝑑</m:t>
                                  </m:r>
                                  <m:r>
                                    <a:rPr lang="it-IT" sz="2400" b="0" i="1" smtClean="0">
                                      <a:latin typeface="Cambria Math" panose="02040503050406030204" pitchFamily="18" charset="0"/>
                                    </a:rPr>
                                    <m:t> :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𝑡</m:t>
                                      </m:r>
                                    </m:e>
                                    <m:sub>
                                      <m:r>
                                        <a:rPr lang="it-IT" sz="2400" b="0" i="1" smtClean="0">
                                          <a:latin typeface="Cambria Math" panose="02040503050406030204" pitchFamily="18" charset="0"/>
                                        </a:rPr>
                                        <m:t>𝑖</m:t>
                                      </m:r>
                                    </m:sub>
                                  </m:sSub>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𝑑</m:t>
                                  </m:r>
                                </m:e>
                              </m:d>
                              <m:r>
                                <a:rPr lang="it-IT" sz="2400" b="0" i="1" smtClean="0">
                                  <a:latin typeface="Cambria Math" panose="02040503050406030204" pitchFamily="18" charset="0"/>
                                </a:rPr>
                                <m:t>|</m:t>
                              </m:r>
                            </m:den>
                          </m:f>
                        </m:e>
                      </m:func>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978955" y="4688102"/>
                <a:ext cx="3153940" cy="763799"/>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2062678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il</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testo</a:t>
            </a:r>
            <a:r>
              <a:rPr lang="en-US" sz="4400" b="0" strike="noStrike" spc="-1" dirty="0">
                <a:solidFill>
                  <a:srgbClr val="17375E"/>
                </a:solidFill>
                <a:uFill>
                  <a:solidFill>
                    <a:srgbClr val="FFFFFF"/>
                  </a:solidFill>
                </a:uFill>
                <a:latin typeface="Calibri"/>
                <a:ea typeface="DejaVu Sans"/>
              </a:rPr>
              <a:t>: Doc2Vec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15</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39" y="1495221"/>
            <a:ext cx="8565857" cy="47987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300" spc="-1" dirty="0" err="1">
                <a:solidFill>
                  <a:srgbClr val="FF3333"/>
                </a:solidFill>
                <a:uFill>
                  <a:solidFill>
                    <a:srgbClr val="FFFFFF"/>
                  </a:solidFill>
                </a:uFill>
              </a:rPr>
              <a:t>Estensione</a:t>
            </a:r>
            <a:r>
              <a:rPr lang="en-US" sz="2300" spc="-1" dirty="0">
                <a:uFill>
                  <a:solidFill>
                    <a:srgbClr val="FFFFFF"/>
                  </a:solidFill>
                </a:uFill>
              </a:rPr>
              <a:t> di Word2Vec </a:t>
            </a:r>
            <a:r>
              <a:rPr lang="en-US" sz="2300" spc="-1" dirty="0" err="1">
                <a:uFill>
                  <a:solidFill>
                    <a:srgbClr val="FFFFFF"/>
                  </a:solidFill>
                </a:uFill>
              </a:rPr>
              <a:t>che</a:t>
            </a:r>
            <a:r>
              <a:rPr lang="en-US" sz="2300" spc="-1" dirty="0">
                <a:uFill>
                  <a:solidFill>
                    <a:srgbClr val="FFFFFF"/>
                  </a:solidFill>
                </a:uFill>
              </a:rPr>
              <a:t> </a:t>
            </a:r>
            <a:r>
              <a:rPr lang="en-US" sz="2300" spc="-1" dirty="0" err="1">
                <a:uFill>
                  <a:solidFill>
                    <a:srgbClr val="FFFFFF"/>
                  </a:solidFill>
                </a:uFill>
              </a:rPr>
              <a:t>aggrega</a:t>
            </a:r>
            <a:r>
              <a:rPr lang="en-US" sz="2300" spc="-1" dirty="0">
                <a:uFill>
                  <a:solidFill>
                    <a:srgbClr val="FFFFFF"/>
                  </a:solidFill>
                </a:uFill>
              </a:rPr>
              <a:t> </a:t>
            </a:r>
            <a:r>
              <a:rPr lang="en-US" sz="2300" spc="-1" dirty="0" err="1">
                <a:uFill>
                  <a:solidFill>
                    <a:srgbClr val="FFFFFF"/>
                  </a:solidFill>
                </a:uFill>
              </a:rPr>
              <a:t>tutte</a:t>
            </a:r>
            <a:r>
              <a:rPr lang="en-US" sz="2300" spc="-1" dirty="0">
                <a:uFill>
                  <a:solidFill>
                    <a:srgbClr val="FFFFFF"/>
                  </a:solidFill>
                </a:uFill>
              </a:rPr>
              <a:t> le parole di un </a:t>
            </a:r>
            <a:r>
              <a:rPr lang="en-US" sz="2300" spc="-1" dirty="0" err="1">
                <a:uFill>
                  <a:solidFill>
                    <a:srgbClr val="FFFFFF"/>
                  </a:solidFill>
                </a:uFill>
              </a:rPr>
              <a:t>documento</a:t>
            </a:r>
            <a:r>
              <a:rPr lang="en-US" sz="2300" spc="-1" dirty="0">
                <a:uFill>
                  <a:solidFill>
                    <a:srgbClr val="FFFFFF"/>
                  </a:solidFill>
                </a:uFill>
              </a:rPr>
              <a:t> in un </a:t>
            </a:r>
            <a:r>
              <a:rPr lang="en-US" sz="2300" spc="-1" dirty="0" err="1">
                <a:uFill>
                  <a:solidFill>
                    <a:srgbClr val="FFFFFF"/>
                  </a:solidFill>
                </a:uFill>
              </a:rPr>
              <a:t>vettore</a:t>
            </a:r>
            <a:r>
              <a:rPr lang="en-US" sz="2300" spc="-1" dirty="0">
                <a:uFill>
                  <a:solidFill>
                    <a:srgbClr val="FFFFFF"/>
                  </a:solidFill>
                </a:uFill>
              </a:rPr>
              <a:t>.</a:t>
            </a:r>
          </a:p>
          <a:p>
            <a:pPr>
              <a:lnSpc>
                <a:spcPct val="100000"/>
              </a:lnSpc>
            </a:pPr>
            <a:endParaRPr lang="en-US" sz="2300" spc="-1" dirty="0">
              <a:uFill>
                <a:solidFill>
                  <a:srgbClr val="FFFFFF"/>
                </a:solidFill>
              </a:uFill>
            </a:endParaRPr>
          </a:p>
          <a:p>
            <a:pPr>
              <a:lnSpc>
                <a:spcPct val="100000"/>
              </a:lnSpc>
            </a:pPr>
            <a:r>
              <a:rPr lang="en-US" sz="2300" spc="-1" dirty="0">
                <a:uFill>
                  <a:solidFill>
                    <a:srgbClr val="FFFFFF"/>
                  </a:solidFill>
                </a:uFill>
              </a:rPr>
              <a:t>Il </a:t>
            </a:r>
            <a:r>
              <a:rPr lang="en-US" sz="2300" spc="-1" dirty="0" err="1">
                <a:uFill>
                  <a:solidFill>
                    <a:srgbClr val="FFFFFF"/>
                  </a:solidFill>
                </a:uFill>
              </a:rPr>
              <a:t>processo</a:t>
            </a:r>
            <a:r>
              <a:rPr lang="en-US" sz="2300" spc="-1" dirty="0">
                <a:uFill>
                  <a:solidFill>
                    <a:srgbClr val="FFFFFF"/>
                  </a:solidFill>
                </a:uFill>
              </a:rPr>
              <a:t> di </a:t>
            </a:r>
            <a:r>
              <a:rPr lang="en-US" sz="2300" spc="-1" dirty="0" err="1">
                <a:uFill>
                  <a:solidFill>
                    <a:srgbClr val="FFFFFF"/>
                  </a:solidFill>
                </a:uFill>
              </a:rPr>
              <a:t>apprendimento</a:t>
            </a:r>
            <a:r>
              <a:rPr lang="en-US" sz="2300" spc="-1" dirty="0">
                <a:uFill>
                  <a:solidFill>
                    <a:srgbClr val="FFFFFF"/>
                  </a:solidFill>
                </a:uFill>
              </a:rPr>
              <a:t> è </a:t>
            </a:r>
            <a:r>
              <a:rPr lang="en-US" sz="2300" spc="-1" dirty="0" err="1">
                <a:uFill>
                  <a:solidFill>
                    <a:srgbClr val="FFFFFF"/>
                  </a:solidFill>
                </a:uFill>
              </a:rPr>
              <a:t>caratterizzato</a:t>
            </a:r>
            <a:r>
              <a:rPr lang="en-US" sz="2300" spc="-1" dirty="0">
                <a:uFill>
                  <a:solidFill>
                    <a:srgbClr val="FFFFFF"/>
                  </a:solidFill>
                </a:uFill>
              </a:rPr>
              <a:t> </a:t>
            </a:r>
            <a:r>
              <a:rPr lang="en-US" sz="2300" spc="-1" dirty="0" err="1">
                <a:uFill>
                  <a:solidFill>
                    <a:srgbClr val="FFFFFF"/>
                  </a:solidFill>
                </a:uFill>
              </a:rPr>
              <a:t>dallo</a:t>
            </a:r>
            <a:r>
              <a:rPr lang="en-US" sz="2300" spc="-1" dirty="0">
                <a:uFill>
                  <a:solidFill>
                    <a:srgbClr val="FFFFFF"/>
                  </a:solidFill>
                </a:uFill>
              </a:rPr>
              <a:t> </a:t>
            </a:r>
            <a:r>
              <a:rPr lang="en-US" sz="2300" spc="-1" dirty="0" err="1">
                <a:uFill>
                  <a:solidFill>
                    <a:srgbClr val="FFFFFF"/>
                  </a:solidFill>
                </a:uFill>
              </a:rPr>
              <a:t>spostamento</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parole di </a:t>
            </a:r>
            <a:r>
              <a:rPr lang="en-US" sz="2300" spc="-1" dirty="0" err="1">
                <a:uFill>
                  <a:solidFill>
                    <a:srgbClr val="FFFFFF"/>
                  </a:solidFill>
                </a:uFill>
              </a:rPr>
              <a:t>contesto</a:t>
            </a:r>
            <a:r>
              <a:rPr lang="en-US" sz="2300" spc="-1" dirty="0">
                <a:uFill>
                  <a:solidFill>
                    <a:srgbClr val="FFFFFF"/>
                  </a:solidFill>
                </a:uFill>
              </a:rPr>
              <a:t> </a:t>
            </a:r>
            <a:r>
              <a:rPr lang="en-US" sz="2300" spc="-1" dirty="0" err="1">
                <a:uFill>
                  <a:solidFill>
                    <a:srgbClr val="FFFFFF"/>
                  </a:solidFill>
                </a:uFill>
              </a:rPr>
              <a:t>attraverso</a:t>
            </a:r>
            <a:r>
              <a:rPr lang="en-US" sz="2300" spc="-1" dirty="0">
                <a:uFill>
                  <a:solidFill>
                    <a:srgbClr val="FFFFFF"/>
                  </a:solidFill>
                </a:uFill>
              </a:rPr>
              <a:t> </a:t>
            </a:r>
            <a:r>
              <a:rPr lang="en-US" sz="2300" spc="-1" dirty="0" err="1">
                <a:uFill>
                  <a:solidFill>
                    <a:srgbClr val="FFFFFF"/>
                  </a:solidFill>
                </a:uFill>
              </a:rPr>
              <a:t>ogni</a:t>
            </a:r>
            <a:r>
              <a:rPr lang="en-US" sz="2300" spc="-1" dirty="0">
                <a:uFill>
                  <a:solidFill>
                    <a:srgbClr val="FFFFFF"/>
                  </a:solidFill>
                </a:uFill>
              </a:rPr>
              <a:t> </a:t>
            </a:r>
            <a:r>
              <a:rPr lang="en-US" sz="2300" spc="-1" dirty="0" err="1">
                <a:uFill>
                  <a:solidFill>
                    <a:srgbClr val="FFFFFF"/>
                  </a:solidFill>
                </a:uFill>
              </a:rPr>
              <a:t>parola</a:t>
            </a:r>
            <a:r>
              <a:rPr lang="en-US" sz="2300" spc="-1" dirty="0">
                <a:uFill>
                  <a:solidFill>
                    <a:srgbClr val="FFFFFF"/>
                  </a:solidFill>
                </a:uFill>
              </a:rPr>
              <a:t> di </a:t>
            </a:r>
            <a:r>
              <a:rPr lang="en-US" sz="2300" spc="-1" dirty="0" err="1">
                <a:uFill>
                  <a:solidFill>
                    <a:srgbClr val="FFFFFF"/>
                  </a:solidFill>
                </a:uFill>
              </a:rPr>
              <a:t>ogni</a:t>
            </a:r>
            <a:r>
              <a:rPr lang="en-US" sz="2300" spc="-1" dirty="0">
                <a:uFill>
                  <a:solidFill>
                    <a:srgbClr val="FFFFFF"/>
                  </a:solidFill>
                </a:uFill>
              </a:rPr>
              <a:t> </a:t>
            </a:r>
            <a:r>
              <a:rPr lang="en-US" sz="2300" spc="-1" dirty="0" err="1">
                <a:uFill>
                  <a:solidFill>
                    <a:srgbClr val="FFFFFF"/>
                  </a:solidFill>
                </a:uFill>
              </a:rPr>
              <a:t>documento</a:t>
            </a:r>
            <a:r>
              <a:rPr lang="en-US" sz="2300" spc="-1" dirty="0">
                <a:uFill>
                  <a:solidFill>
                    <a:srgbClr val="FFFFFF"/>
                  </a:solidFill>
                </a:uFill>
              </a:rPr>
              <a:t>, per </a:t>
            </a:r>
            <a:r>
              <a:rPr lang="en-US" sz="2300" spc="-1" dirty="0" err="1">
                <a:uFill>
                  <a:solidFill>
                    <a:srgbClr val="FFFFFF"/>
                  </a:solidFill>
                </a:uFill>
              </a:rPr>
              <a:t>ogni</a:t>
            </a:r>
            <a:r>
              <a:rPr lang="en-US" sz="2300" spc="-1" dirty="0">
                <a:uFill>
                  <a:solidFill>
                    <a:srgbClr val="FFFFFF"/>
                  </a:solidFill>
                </a:uFill>
              </a:rPr>
              <a:t> </a:t>
            </a:r>
            <a:r>
              <a:rPr lang="en-US" sz="2300" spc="-1" dirty="0" err="1">
                <a:uFill>
                  <a:solidFill>
                    <a:srgbClr val="FFFFFF"/>
                  </a:solidFill>
                </a:uFill>
              </a:rPr>
              <a:t>documento</a:t>
            </a:r>
            <a:r>
              <a:rPr lang="en-US" sz="2300" spc="-1" dirty="0">
                <a:uFill>
                  <a:solidFill>
                    <a:srgbClr val="FFFFFF"/>
                  </a:solidFill>
                </a:uFill>
              </a:rPr>
              <a:t>.</a:t>
            </a:r>
          </a:p>
          <a:p>
            <a:pPr>
              <a:lnSpc>
                <a:spcPct val="100000"/>
              </a:lnSpc>
            </a:pPr>
            <a:endParaRPr lang="en-US" sz="2300" spc="-1" dirty="0">
              <a:uFill>
                <a:solidFill>
                  <a:srgbClr val="FFFFFF"/>
                </a:solidFill>
              </a:uFill>
            </a:endParaRPr>
          </a:p>
          <a:p>
            <a:pPr>
              <a:lnSpc>
                <a:spcPct val="100000"/>
              </a:lnSpc>
            </a:pPr>
            <a:r>
              <a:rPr lang="en-US" sz="2300" spc="-1" dirty="0" err="1">
                <a:uFill>
                  <a:solidFill>
                    <a:srgbClr val="FFFFFF"/>
                  </a:solidFill>
                </a:uFill>
              </a:rPr>
              <a:t>L’idea</a:t>
            </a:r>
            <a:r>
              <a:rPr lang="en-US" sz="2300" spc="-1" dirty="0">
                <a:uFill>
                  <a:solidFill>
                    <a:srgbClr val="FFFFFF"/>
                  </a:solidFill>
                </a:uFill>
              </a:rPr>
              <a:t> di base è </a:t>
            </a:r>
            <a:r>
              <a:rPr lang="en-US" sz="2300" spc="-1" dirty="0" err="1">
                <a:uFill>
                  <a:solidFill>
                    <a:srgbClr val="FFFFFF"/>
                  </a:solidFill>
                </a:uFill>
              </a:rPr>
              <a:t>quella</a:t>
            </a:r>
            <a:r>
              <a:rPr lang="en-US" sz="2300" spc="-1" dirty="0">
                <a:uFill>
                  <a:solidFill>
                    <a:srgbClr val="FFFFFF"/>
                  </a:solidFill>
                </a:uFill>
              </a:rPr>
              <a:t> di </a:t>
            </a:r>
            <a:r>
              <a:rPr lang="en-US" sz="2300" spc="-1" dirty="0" err="1">
                <a:uFill>
                  <a:solidFill>
                    <a:srgbClr val="FFFFFF"/>
                  </a:solidFill>
                </a:uFill>
              </a:rPr>
              <a:t>apprendere</a:t>
            </a:r>
            <a:r>
              <a:rPr lang="en-US" sz="2300" spc="-1" dirty="0">
                <a:uFill>
                  <a:solidFill>
                    <a:srgbClr val="FFFFFF"/>
                  </a:solidFill>
                </a:uFill>
              </a:rPr>
              <a:t> </a:t>
            </a:r>
            <a:r>
              <a:rPr lang="en-US" sz="2300" spc="-1" dirty="0" err="1">
                <a:uFill>
                  <a:solidFill>
                    <a:srgbClr val="FFFFFF"/>
                  </a:solidFill>
                </a:uFill>
              </a:rPr>
              <a:t>rappresentazioni</a:t>
            </a:r>
            <a:r>
              <a:rPr lang="en-US" sz="2300" spc="-1" dirty="0">
                <a:uFill>
                  <a:solidFill>
                    <a:srgbClr val="FFFFFF"/>
                  </a:solidFill>
                </a:uFill>
              </a:rPr>
              <a:t> </a:t>
            </a:r>
            <a:r>
              <a:rPr lang="en-US" sz="2300" spc="-1" dirty="0" err="1">
                <a:uFill>
                  <a:solidFill>
                    <a:srgbClr val="FFFFFF"/>
                  </a:solidFill>
                </a:uFill>
              </a:rPr>
              <a:t>vettoriali</a:t>
            </a:r>
            <a:r>
              <a:rPr lang="en-US" sz="2300" spc="-1" dirty="0">
                <a:uFill>
                  <a:solidFill>
                    <a:srgbClr val="FFFFFF"/>
                  </a:solidFill>
                </a:uFill>
              </a:rPr>
              <a:t> di </a:t>
            </a:r>
            <a:r>
              <a:rPr lang="en-US" sz="2300" spc="-1" dirty="0" err="1">
                <a:uFill>
                  <a:solidFill>
                    <a:srgbClr val="FFFFFF"/>
                  </a:solidFill>
                </a:uFill>
              </a:rPr>
              <a:t>documento</a:t>
            </a:r>
            <a:r>
              <a:rPr lang="en-US" sz="2300" spc="-1" dirty="0">
                <a:uFill>
                  <a:solidFill>
                    <a:srgbClr val="FFFFFF"/>
                  </a:solidFill>
                </a:uFill>
              </a:rPr>
              <a:t> in </a:t>
            </a:r>
            <a:r>
              <a:rPr lang="en-US" sz="2300" spc="-1" dirty="0" err="1">
                <a:uFill>
                  <a:solidFill>
                    <a:srgbClr val="FFFFFF"/>
                  </a:solidFill>
                </a:uFill>
              </a:rPr>
              <a:t>modo</a:t>
            </a:r>
            <a:r>
              <a:rPr lang="en-US" sz="2300" spc="-1" dirty="0">
                <a:uFill>
                  <a:solidFill>
                    <a:srgbClr val="FFFFFF"/>
                  </a:solidFill>
                </a:uFill>
              </a:rPr>
              <a:t> </a:t>
            </a:r>
            <a:r>
              <a:rPr lang="en-US" sz="2300" spc="-1" dirty="0">
                <a:solidFill>
                  <a:srgbClr val="FF3333"/>
                </a:solidFill>
                <a:uFill>
                  <a:solidFill>
                    <a:srgbClr val="FFFFFF"/>
                  </a:solidFill>
                </a:uFill>
              </a:rPr>
              <a:t>simile</a:t>
            </a:r>
            <a:r>
              <a:rPr lang="en-US" sz="2300" spc="-1" dirty="0">
                <a:uFill>
                  <a:solidFill>
                    <a:srgbClr val="FFFFFF"/>
                  </a:solidFill>
                </a:uFill>
              </a:rPr>
              <a:t> </a:t>
            </a:r>
            <a:r>
              <a:rPr lang="en-US" sz="2300" spc="-1" dirty="0" err="1">
                <a:uFill>
                  <a:solidFill>
                    <a:srgbClr val="FFFFFF"/>
                  </a:solidFill>
                </a:uFill>
              </a:rPr>
              <a:t>all’apprendimento</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a:t>
            </a:r>
            <a:r>
              <a:rPr lang="en-US" sz="2300" spc="-1" dirty="0" err="1">
                <a:uFill>
                  <a:solidFill>
                    <a:srgbClr val="FFFFFF"/>
                  </a:solidFill>
                </a:uFill>
              </a:rPr>
              <a:t>rappresentazioni</a:t>
            </a:r>
            <a:r>
              <a:rPr lang="en-US" sz="2300" spc="-1" dirty="0">
                <a:uFill>
                  <a:solidFill>
                    <a:srgbClr val="FFFFFF"/>
                  </a:solidFill>
                </a:uFill>
              </a:rPr>
              <a:t> </a:t>
            </a:r>
            <a:r>
              <a:rPr lang="en-US" sz="2300" spc="-1" dirty="0" err="1">
                <a:uFill>
                  <a:solidFill>
                    <a:srgbClr val="FFFFFF"/>
                  </a:solidFill>
                </a:uFill>
              </a:rPr>
              <a:t>vettoriali</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parole.</a:t>
            </a:r>
          </a:p>
          <a:p>
            <a:pPr>
              <a:lnSpc>
                <a:spcPct val="100000"/>
              </a:lnSpc>
            </a:pPr>
            <a:endParaRPr lang="en-US" sz="2300" spc="-1" dirty="0">
              <a:uFill>
                <a:solidFill>
                  <a:srgbClr val="FFFFFF"/>
                </a:solidFill>
              </a:uFill>
            </a:endParaRPr>
          </a:p>
          <a:p>
            <a:pPr>
              <a:lnSpc>
                <a:spcPct val="100000"/>
              </a:lnSpc>
            </a:pPr>
            <a:r>
              <a:rPr lang="en-US" sz="2300" spc="-1" dirty="0" err="1">
                <a:uFill>
                  <a:solidFill>
                    <a:srgbClr val="FFFFFF"/>
                  </a:solidFill>
                </a:uFill>
              </a:rPr>
              <a:t>Vengono</a:t>
            </a:r>
            <a:r>
              <a:rPr lang="en-US" sz="2300" spc="-1" dirty="0">
                <a:uFill>
                  <a:solidFill>
                    <a:srgbClr val="FFFFFF"/>
                  </a:solidFill>
                </a:uFill>
              </a:rPr>
              <a:t> </a:t>
            </a:r>
            <a:r>
              <a:rPr lang="en-US" sz="2300" spc="-1" dirty="0" err="1">
                <a:uFill>
                  <a:solidFill>
                    <a:srgbClr val="FFFFFF"/>
                  </a:solidFill>
                </a:uFill>
              </a:rPr>
              <a:t>usati</a:t>
            </a:r>
            <a:r>
              <a:rPr lang="en-US" sz="2300" spc="-1" dirty="0">
                <a:uFill>
                  <a:solidFill>
                    <a:srgbClr val="FFFFFF"/>
                  </a:solidFill>
                </a:uFill>
              </a:rPr>
              <a:t> </a:t>
            </a:r>
            <a:r>
              <a:rPr lang="en-US" sz="2300" spc="-1" dirty="0" err="1">
                <a:uFill>
                  <a:solidFill>
                    <a:srgbClr val="FFFFFF"/>
                  </a:solidFill>
                </a:uFill>
              </a:rPr>
              <a:t>i</a:t>
            </a:r>
            <a:r>
              <a:rPr lang="en-US" sz="2300" spc="-1" dirty="0">
                <a:uFill>
                  <a:solidFill>
                    <a:srgbClr val="FFFFFF"/>
                  </a:solidFill>
                </a:uFill>
              </a:rPr>
              <a:t> </a:t>
            </a:r>
            <a:r>
              <a:rPr lang="en-US" sz="2300" spc="-1" dirty="0" err="1">
                <a:uFill>
                  <a:solidFill>
                    <a:srgbClr val="FFFFFF"/>
                  </a:solidFill>
                </a:uFill>
              </a:rPr>
              <a:t>vettori</a:t>
            </a:r>
            <a:r>
              <a:rPr lang="en-US" sz="2300" spc="-1" dirty="0">
                <a:uFill>
                  <a:solidFill>
                    <a:srgbClr val="FFFFFF"/>
                  </a:solidFill>
                </a:uFill>
              </a:rPr>
              <a:t> </a:t>
            </a:r>
            <a:r>
              <a:rPr lang="en-US" sz="2300" spc="-1" dirty="0" err="1">
                <a:uFill>
                  <a:solidFill>
                    <a:srgbClr val="FFFFFF"/>
                  </a:solidFill>
                </a:uFill>
              </a:rPr>
              <a:t>dei</a:t>
            </a:r>
            <a:r>
              <a:rPr lang="en-US" sz="2300" spc="-1" dirty="0">
                <a:uFill>
                  <a:solidFill>
                    <a:srgbClr val="FFFFFF"/>
                  </a:solidFill>
                </a:uFill>
              </a:rPr>
              <a:t> </a:t>
            </a:r>
            <a:r>
              <a:rPr lang="en-US" sz="2300" spc="-1" dirty="0" err="1">
                <a:solidFill>
                  <a:srgbClr val="FF3333"/>
                </a:solidFill>
                <a:uFill>
                  <a:solidFill>
                    <a:srgbClr val="FFFFFF"/>
                  </a:solidFill>
                </a:uFill>
              </a:rPr>
              <a:t>documenti</a:t>
            </a:r>
            <a:r>
              <a:rPr lang="en-US" sz="2300" spc="-1" dirty="0">
                <a:uFill>
                  <a:solidFill>
                    <a:srgbClr val="FFFFFF"/>
                  </a:solidFill>
                </a:uFill>
              </a:rPr>
              <a:t> </a:t>
            </a:r>
            <a:r>
              <a:rPr lang="en-US" sz="2300" spc="-1" dirty="0" err="1">
                <a:uFill>
                  <a:solidFill>
                    <a:srgbClr val="FFFFFF"/>
                  </a:solidFill>
                </a:uFill>
              </a:rPr>
              <a:t>appresi</a:t>
            </a:r>
            <a:r>
              <a:rPr lang="en-US" sz="2300" spc="-1" dirty="0">
                <a:uFill>
                  <a:solidFill>
                    <a:srgbClr val="FFFFFF"/>
                  </a:solidFill>
                </a:uFill>
              </a:rPr>
              <a:t> e </a:t>
            </a:r>
            <a:r>
              <a:rPr lang="en-US" sz="2300" spc="-1" dirty="0" err="1">
                <a:uFill>
                  <a:solidFill>
                    <a:srgbClr val="FFFFFF"/>
                  </a:solidFill>
                </a:uFill>
              </a:rPr>
              <a:t>quelli</a:t>
            </a:r>
            <a:r>
              <a:rPr lang="en-US" sz="2300" spc="-1" dirty="0">
                <a:uFill>
                  <a:solidFill>
                    <a:srgbClr val="FFFFFF"/>
                  </a:solidFill>
                </a:uFill>
              </a:rPr>
              <a:t> </a:t>
            </a:r>
            <a:r>
              <a:rPr lang="en-US" sz="2300" spc="-1" dirty="0" err="1">
                <a:uFill>
                  <a:solidFill>
                    <a:srgbClr val="FFFFFF"/>
                  </a:solidFill>
                </a:uFill>
              </a:rPr>
              <a:t>delle</a:t>
            </a:r>
            <a:r>
              <a:rPr lang="en-US" sz="2300" spc="-1" dirty="0">
                <a:uFill>
                  <a:solidFill>
                    <a:srgbClr val="FFFFFF"/>
                  </a:solidFill>
                </a:uFill>
              </a:rPr>
              <a:t> </a:t>
            </a:r>
            <a:r>
              <a:rPr lang="en-US" sz="2300" spc="-1" dirty="0">
                <a:solidFill>
                  <a:srgbClr val="FF3333"/>
                </a:solidFill>
                <a:uFill>
                  <a:solidFill>
                    <a:srgbClr val="FFFFFF"/>
                  </a:solidFill>
                </a:uFill>
              </a:rPr>
              <a:t>parole</a:t>
            </a:r>
            <a:r>
              <a:rPr lang="en-US" sz="2300" spc="-1" dirty="0">
                <a:uFill>
                  <a:solidFill>
                    <a:srgbClr val="FFFFFF"/>
                  </a:solidFill>
                </a:uFill>
              </a:rPr>
              <a:t>. I </a:t>
            </a:r>
            <a:r>
              <a:rPr lang="en-US" sz="2300" spc="-1" dirty="0" err="1">
                <a:uFill>
                  <a:solidFill>
                    <a:srgbClr val="FFFFFF"/>
                  </a:solidFill>
                </a:uFill>
              </a:rPr>
              <a:t>modelli</a:t>
            </a:r>
            <a:r>
              <a:rPr lang="en-US" sz="2300" spc="-1" dirty="0">
                <a:uFill>
                  <a:solidFill>
                    <a:srgbClr val="FFFFFF"/>
                  </a:solidFill>
                </a:uFill>
              </a:rPr>
              <a:t> di </a:t>
            </a:r>
            <a:r>
              <a:rPr lang="en-US" sz="2300" spc="-1" dirty="0" err="1">
                <a:uFill>
                  <a:solidFill>
                    <a:srgbClr val="FFFFFF"/>
                  </a:solidFill>
                </a:uFill>
              </a:rPr>
              <a:t>apprendimento</a:t>
            </a:r>
            <a:r>
              <a:rPr lang="en-US" sz="2300" spc="-1" dirty="0">
                <a:uFill>
                  <a:solidFill>
                    <a:srgbClr val="FFFFFF"/>
                  </a:solidFill>
                </a:uFill>
              </a:rPr>
              <a:t> </a:t>
            </a:r>
            <a:r>
              <a:rPr lang="en-US" sz="2300" spc="-1" dirty="0" err="1">
                <a:uFill>
                  <a:solidFill>
                    <a:srgbClr val="FFFFFF"/>
                  </a:solidFill>
                </a:uFill>
              </a:rPr>
              <a:t>sono</a:t>
            </a:r>
            <a:r>
              <a:rPr lang="en-US" sz="2300" spc="-1" dirty="0">
                <a:uFill>
                  <a:solidFill>
                    <a:srgbClr val="FFFFFF"/>
                  </a:solidFill>
                </a:uFill>
              </a:rPr>
              <a:t> </a:t>
            </a:r>
            <a:r>
              <a:rPr lang="en-US" sz="2300" spc="-1" dirty="0" err="1">
                <a:uFill>
                  <a:solidFill>
                    <a:srgbClr val="FFFFFF"/>
                  </a:solidFill>
                </a:uFill>
              </a:rPr>
              <a:t>gli</a:t>
            </a:r>
            <a:r>
              <a:rPr lang="en-US" sz="2300" spc="-1" dirty="0">
                <a:uFill>
                  <a:solidFill>
                    <a:srgbClr val="FFFFFF"/>
                  </a:solidFill>
                </a:uFill>
              </a:rPr>
              <a:t> </a:t>
            </a:r>
            <a:r>
              <a:rPr lang="en-US" sz="2300" spc="-1" dirty="0" err="1">
                <a:uFill>
                  <a:solidFill>
                    <a:srgbClr val="FFFFFF"/>
                  </a:solidFill>
                </a:uFill>
              </a:rPr>
              <a:t>stessi</a:t>
            </a:r>
            <a:r>
              <a:rPr lang="en-US" sz="2300" spc="-1" dirty="0">
                <a:uFill>
                  <a:solidFill>
                    <a:srgbClr val="FFFFFF"/>
                  </a:solidFill>
                </a:uFill>
              </a:rPr>
              <a:t> di Word2Vec.</a:t>
            </a:r>
          </a:p>
        </p:txBody>
      </p:sp>
    </p:spTree>
    <p:extLst>
      <p:ext uri="{BB962C8B-B14F-4D97-AF65-F5344CB8AC3E}">
        <p14:creationId xmlns:p14="http://schemas.microsoft.com/office/powerpoint/2010/main" val="13617774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a:solidFill>
                  <a:srgbClr val="17375E"/>
                </a:solidFill>
                <a:uFill>
                  <a:solidFill>
                    <a:srgbClr val="FFFFFF"/>
                  </a:solidFill>
                </a:uFill>
                <a:latin typeface="Calibri"/>
              </a:rPr>
              <a:t>Clustering </a:t>
            </a:r>
            <a:r>
              <a:rPr lang="en-US" sz="4400" spc="-1" dirty="0" err="1">
                <a:solidFill>
                  <a:srgbClr val="17375E"/>
                </a:solidFill>
                <a:uFill>
                  <a:solidFill>
                    <a:srgbClr val="FFFFFF"/>
                  </a:solidFill>
                </a:uFill>
                <a:latin typeface="Calibri"/>
              </a:rPr>
              <a:t>delle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pagine</a:t>
            </a:r>
            <a:r>
              <a:rPr lang="en-US" sz="4400" spc="-1" dirty="0">
                <a:solidFill>
                  <a:srgbClr val="17375E"/>
                </a:solidFill>
                <a:uFill>
                  <a:solidFill>
                    <a:srgbClr val="FFFFFF"/>
                  </a:solidFill>
                </a:uFill>
                <a:latin typeface="Calibri"/>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16</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356840"/>
            <a:ext cx="4997908" cy="494895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a:uFill>
                  <a:solidFill>
                    <a:srgbClr val="FFFFFF"/>
                  </a:solidFill>
                </a:uFill>
              </a:rPr>
              <a:t>Sono </a:t>
            </a:r>
            <a:r>
              <a:rPr lang="en-US" sz="2400" spc="-1" dirty="0" err="1">
                <a:uFill>
                  <a:solidFill>
                    <a:srgbClr val="FFFFFF"/>
                  </a:solidFill>
                </a:uFill>
              </a:rPr>
              <a:t>stati</a:t>
            </a:r>
            <a:r>
              <a:rPr lang="en-US" sz="2400" spc="-1" dirty="0">
                <a:uFill>
                  <a:solidFill>
                    <a:srgbClr val="FFFFFF"/>
                  </a:solidFill>
                </a:uFill>
              </a:rPr>
              <a:t> </a:t>
            </a:r>
            <a:r>
              <a:rPr lang="en-US" sz="2400" spc="-1" dirty="0" err="1">
                <a:uFill>
                  <a:solidFill>
                    <a:srgbClr val="FFFFFF"/>
                  </a:solidFill>
                </a:uFill>
              </a:rPr>
              <a:t>usati</a:t>
            </a:r>
            <a:r>
              <a:rPr lang="en-US" sz="2400" spc="-1" dirty="0">
                <a:uFill>
                  <a:solidFill>
                    <a:srgbClr val="FFFFFF"/>
                  </a:solidFill>
                </a:uFill>
              </a:rPr>
              <a:t> </a:t>
            </a:r>
            <a:r>
              <a:rPr lang="en-US" sz="2400" spc="-1" dirty="0" err="1">
                <a:uFill>
                  <a:solidFill>
                    <a:srgbClr val="FFFFFF"/>
                  </a:solidFill>
                </a:uFill>
              </a:rPr>
              <a:t>algoritmi</a:t>
            </a:r>
            <a:r>
              <a:rPr lang="en-US" sz="2400" spc="-1" dirty="0">
                <a:uFill>
                  <a:solidFill>
                    <a:srgbClr val="FFFFFF"/>
                  </a:solidFill>
                </a:uFill>
              </a:rPr>
              <a:t> di Clustering </a:t>
            </a:r>
            <a:r>
              <a:rPr lang="en-US" sz="2400" spc="-1" dirty="0" err="1">
                <a:uFill>
                  <a:solidFill>
                    <a:srgbClr val="FFFFFF"/>
                  </a:solidFill>
                </a:uFill>
              </a:rPr>
              <a:t>che</a:t>
            </a:r>
            <a:r>
              <a:rPr lang="en-US" sz="2400" spc="-1" dirty="0">
                <a:uFill>
                  <a:solidFill>
                    <a:srgbClr val="FFFFFF"/>
                  </a:solidFill>
                </a:uFill>
              </a:rPr>
              <a:t> </a:t>
            </a:r>
            <a:r>
              <a:rPr lang="en-US" sz="2400" spc="-1" dirty="0" err="1">
                <a:uFill>
                  <a:solidFill>
                    <a:srgbClr val="FFFFFF"/>
                  </a:solidFill>
                </a:uFill>
              </a:rPr>
              <a:t>sfruttano</a:t>
            </a:r>
            <a:r>
              <a:rPr lang="en-US" sz="2400" spc="-1" dirty="0">
                <a:uFill>
                  <a:solidFill>
                    <a:srgbClr val="FFFFFF"/>
                  </a:solidFill>
                </a:uFill>
              </a:rPr>
              <a:t> le </a:t>
            </a:r>
            <a:r>
              <a:rPr lang="en-US" sz="2400" spc="-1" dirty="0" err="1">
                <a:uFill>
                  <a:solidFill>
                    <a:srgbClr val="FFFFFF"/>
                  </a:solidFill>
                </a:uFill>
              </a:rPr>
              <a:t>rappresentazioni</a:t>
            </a:r>
            <a:r>
              <a:rPr lang="en-US" sz="2400" spc="-1" dirty="0">
                <a:uFill>
                  <a:solidFill>
                    <a:srgbClr val="FFFFFF"/>
                  </a:solidFill>
                </a:uFill>
              </a:rPr>
              <a:t> </a:t>
            </a:r>
            <a:r>
              <a:rPr lang="en-US" sz="2400" spc="-1" dirty="0" err="1">
                <a:uFill>
                  <a:solidFill>
                    <a:srgbClr val="FFFFFF"/>
                  </a:solidFill>
                </a:uFill>
              </a:rPr>
              <a:t>vettoriali</a:t>
            </a:r>
            <a:r>
              <a:rPr lang="en-US" sz="2400" spc="-1" dirty="0">
                <a:uFill>
                  <a:solidFill>
                    <a:srgbClr val="FFFFFF"/>
                  </a:solidFill>
                </a:uFill>
              </a:rPr>
              <a:t> per </a:t>
            </a:r>
            <a:r>
              <a:rPr lang="en-US" sz="2400" spc="-1" dirty="0" err="1">
                <a:uFill>
                  <a:solidFill>
                    <a:srgbClr val="FFFFFF"/>
                  </a:solidFill>
                </a:uFill>
              </a:rPr>
              <a:t>raggruppare</a:t>
            </a:r>
            <a:r>
              <a:rPr lang="en-US" sz="2400" spc="-1" dirty="0">
                <a:uFill>
                  <a:solidFill>
                    <a:srgbClr val="FFFFFF"/>
                  </a:solidFill>
                </a:uFill>
              </a:rPr>
              <a:t> </a:t>
            </a:r>
            <a:r>
              <a:rPr lang="en-US" sz="2400" spc="-1" dirty="0" err="1">
                <a:uFill>
                  <a:solidFill>
                    <a:srgbClr val="FFFFFF"/>
                  </a:solidFill>
                </a:uFill>
              </a:rPr>
              <a:t>elementi</a:t>
            </a:r>
            <a:r>
              <a:rPr lang="en-US" sz="2400" spc="-1" dirty="0">
                <a:uFill>
                  <a:solidFill>
                    <a:srgbClr val="FFFFFF"/>
                  </a:solidFill>
                </a:uFill>
              </a:rPr>
              <a:t>:</a:t>
            </a:r>
          </a:p>
          <a:p>
            <a:pPr>
              <a:lnSpc>
                <a:spcPct val="100000"/>
              </a:lnSpc>
            </a:pPr>
            <a:endParaRPr lang="en-US" sz="2400" spc="-1" dirty="0">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K-Means (</a:t>
            </a:r>
            <a:r>
              <a:rPr lang="en-US" sz="2400" spc="-1" dirty="0" err="1">
                <a:uFill>
                  <a:solidFill>
                    <a:srgbClr val="FFFFFF"/>
                  </a:solidFill>
                </a:uFill>
              </a:rPr>
              <a:t>n_clusters</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err="1">
                <a:uFill>
                  <a:solidFill>
                    <a:srgbClr val="FFFFFF"/>
                  </a:solidFill>
                </a:uFill>
              </a:rPr>
              <a:t>HDBScan</a:t>
            </a:r>
            <a:r>
              <a:rPr lang="en-US" sz="2400" spc="-1" dirty="0">
                <a:uFill>
                  <a:solidFill>
                    <a:srgbClr val="FFFFFF"/>
                  </a:solidFill>
                </a:uFill>
              </a:rPr>
              <a:t> (</a:t>
            </a:r>
            <a:r>
              <a:rPr lang="en-US" sz="2400" spc="-1" dirty="0" err="1">
                <a:uFill>
                  <a:solidFill>
                    <a:srgbClr val="FFFFFF"/>
                  </a:solidFill>
                </a:uFill>
              </a:rPr>
              <a:t>min_cluster_size</a:t>
            </a:r>
            <a:r>
              <a:rPr lang="en-US" sz="2400" spc="-1" dirty="0">
                <a:uFill>
                  <a:solidFill>
                    <a:srgbClr val="FFFFFF"/>
                  </a:solidFill>
                </a:uFill>
              </a:rPr>
              <a:t>)</a:t>
            </a:r>
          </a:p>
          <a:p>
            <a:pPr marL="285750" indent="-285750">
              <a:lnSpc>
                <a:spcPct val="100000"/>
              </a:lnSpc>
              <a:buFont typeface="Arial" panose="020B0604020202020204" pitchFamily="34" charset="0"/>
              <a:buChar char="•"/>
            </a:pPr>
            <a:endParaRPr lang="en-US" sz="2400" spc="-1" dirty="0">
              <a:uFill>
                <a:solidFill>
                  <a:srgbClr val="FFFFFF"/>
                </a:solidFill>
              </a:uFill>
            </a:endParaRPr>
          </a:p>
          <a:p>
            <a:pPr marL="285750" indent="-285750">
              <a:lnSpc>
                <a:spcPct val="100000"/>
              </a:lnSpc>
              <a:buFont typeface="Arial" panose="020B0604020202020204" pitchFamily="34" charset="0"/>
              <a:buChar char="•"/>
            </a:pPr>
            <a:endParaRPr lang="en-US" sz="2400" spc="-1" dirty="0">
              <a:uFill>
                <a:solidFill>
                  <a:srgbClr val="FFFFFF"/>
                </a:solidFill>
              </a:uFill>
            </a:endParaRPr>
          </a:p>
          <a:p>
            <a:pPr>
              <a:lnSpc>
                <a:spcPct val="100000"/>
              </a:lnSpc>
            </a:pPr>
            <a:r>
              <a:rPr lang="en-US" sz="2400" spc="-1" dirty="0">
                <a:uFill>
                  <a:solidFill>
                    <a:srgbClr val="FFFFFF"/>
                  </a:solidFill>
                </a:uFill>
              </a:rPr>
              <a:t>I </a:t>
            </a:r>
            <a:r>
              <a:rPr lang="en-US" sz="2400" spc="-1" dirty="0" err="1">
                <a:uFill>
                  <a:solidFill>
                    <a:srgbClr val="FFFFFF"/>
                  </a:solidFill>
                </a:uFill>
              </a:rPr>
              <a:t>vettori</a:t>
            </a:r>
            <a:r>
              <a:rPr lang="en-US" sz="2400" spc="-1" dirty="0">
                <a:uFill>
                  <a:solidFill>
                    <a:srgbClr val="FFFFFF"/>
                  </a:solidFill>
                </a:uFill>
              </a:rPr>
              <a:t>, prima di </a:t>
            </a:r>
            <a:r>
              <a:rPr lang="en-US" sz="2400" spc="-1" dirty="0" err="1">
                <a:uFill>
                  <a:solidFill>
                    <a:srgbClr val="FFFFFF"/>
                  </a:solidFill>
                </a:uFill>
              </a:rPr>
              <a:t>essere</a:t>
            </a:r>
            <a:r>
              <a:rPr lang="en-US" sz="2400" spc="-1" dirty="0">
                <a:uFill>
                  <a:solidFill>
                    <a:srgbClr val="FFFFFF"/>
                  </a:solidFill>
                </a:uFill>
              </a:rPr>
              <a:t> </a:t>
            </a:r>
            <a:r>
              <a:rPr lang="en-US" sz="2400" spc="-1" dirty="0" err="1">
                <a:uFill>
                  <a:solidFill>
                    <a:srgbClr val="FFFFFF"/>
                  </a:solidFill>
                </a:uFill>
              </a:rPr>
              <a:t>usati</a:t>
            </a:r>
            <a:r>
              <a:rPr lang="en-US" sz="2400" spc="-1" dirty="0">
                <a:uFill>
                  <a:solidFill>
                    <a:srgbClr val="FFFFFF"/>
                  </a:solidFill>
                </a:uFill>
              </a:rPr>
              <a:t> </a:t>
            </a:r>
            <a:r>
              <a:rPr lang="en-US" sz="2400" spc="-1" dirty="0" err="1">
                <a:uFill>
                  <a:solidFill>
                    <a:srgbClr val="FFFFFF"/>
                  </a:solidFill>
                </a:uFill>
              </a:rPr>
              <a:t>nel</a:t>
            </a:r>
            <a:r>
              <a:rPr lang="en-US" sz="2400" spc="-1" dirty="0">
                <a:uFill>
                  <a:solidFill>
                    <a:srgbClr val="FFFFFF"/>
                  </a:solidFill>
                </a:uFill>
              </a:rPr>
              <a:t> </a:t>
            </a:r>
            <a:r>
              <a:rPr lang="en-US" sz="2400" spc="-1" dirty="0" err="1">
                <a:uFill>
                  <a:solidFill>
                    <a:srgbClr val="FFFFFF"/>
                  </a:solidFill>
                </a:uFill>
              </a:rPr>
              <a:t>processo</a:t>
            </a:r>
            <a:r>
              <a:rPr lang="en-US" sz="2400" spc="-1" dirty="0">
                <a:uFill>
                  <a:solidFill>
                    <a:srgbClr val="FFFFFF"/>
                  </a:solidFill>
                </a:uFill>
              </a:rPr>
              <a:t> di Clustering, </a:t>
            </a:r>
            <a:r>
              <a:rPr lang="en-US" sz="2400" spc="-1" dirty="0" err="1">
                <a:uFill>
                  <a:solidFill>
                    <a:srgbClr val="FFFFFF"/>
                  </a:solidFill>
                </a:uFill>
              </a:rPr>
              <a:t>sono</a:t>
            </a:r>
            <a:r>
              <a:rPr lang="en-US" sz="2400" spc="-1" dirty="0">
                <a:uFill>
                  <a:solidFill>
                    <a:srgbClr val="FFFFFF"/>
                  </a:solidFill>
                </a:uFill>
              </a:rPr>
              <a:t> </a:t>
            </a:r>
            <a:r>
              <a:rPr lang="en-US" sz="2400" spc="-1" dirty="0" err="1">
                <a:uFill>
                  <a:solidFill>
                    <a:srgbClr val="FFFFFF"/>
                  </a:solidFill>
                </a:uFill>
              </a:rPr>
              <a:t>stati</a:t>
            </a:r>
            <a:r>
              <a:rPr lang="en-US" sz="2400" spc="-1" dirty="0">
                <a:uFill>
                  <a:solidFill>
                    <a:srgbClr val="FFFFFF"/>
                  </a:solidFill>
                </a:uFill>
              </a:rPr>
              <a:t> </a:t>
            </a:r>
            <a:r>
              <a:rPr lang="en-US" sz="2400" spc="-1" dirty="0" err="1">
                <a:uFill>
                  <a:solidFill>
                    <a:srgbClr val="FFFFFF"/>
                  </a:solidFill>
                </a:uFill>
              </a:rPr>
              <a:t>normalizzati</a:t>
            </a:r>
            <a:r>
              <a:rPr lang="en-US" sz="2400" spc="-1" dirty="0">
                <a:uFill>
                  <a:solidFill>
                    <a:srgbClr val="FFFFFF"/>
                  </a:solidFill>
                </a:uFill>
              </a:rPr>
              <a:t> </a:t>
            </a:r>
            <a:r>
              <a:rPr lang="en-US" sz="2400" spc="-1" dirty="0" err="1">
                <a:uFill>
                  <a:solidFill>
                    <a:srgbClr val="FFFFFF"/>
                  </a:solidFill>
                </a:uFill>
              </a:rPr>
              <a:t>usando</a:t>
            </a:r>
            <a:r>
              <a:rPr lang="en-US" sz="2400" spc="-1" dirty="0">
                <a:uFill>
                  <a:solidFill>
                    <a:srgbClr val="FFFFFF"/>
                  </a:solidFill>
                </a:uFill>
              </a:rPr>
              <a:t> L2.</a:t>
            </a:r>
          </a:p>
        </p:txBody>
      </p:sp>
      <p:pic>
        <p:nvPicPr>
          <p:cNvPr id="3" name="Immagine 2"/>
          <p:cNvPicPr>
            <a:picLocks noChangeAspect="1"/>
          </p:cNvPicPr>
          <p:nvPr/>
        </p:nvPicPr>
        <p:blipFill>
          <a:blip r:embed="rId3"/>
          <a:stretch>
            <a:fillRect/>
          </a:stretch>
        </p:blipFill>
        <p:spPr>
          <a:xfrm>
            <a:off x="5570530" y="1780112"/>
            <a:ext cx="3052823" cy="4572000"/>
          </a:xfrm>
          <a:prstGeom prst="rect">
            <a:avLst/>
          </a:prstGeom>
        </p:spPr>
      </p:pic>
      <p:sp>
        <p:nvSpPr>
          <p:cNvPr id="4" name="CasellaDiTesto 3"/>
          <p:cNvSpPr txBox="1"/>
          <p:nvPr/>
        </p:nvSpPr>
        <p:spPr>
          <a:xfrm>
            <a:off x="5570530" y="1414895"/>
            <a:ext cx="1483412" cy="369332"/>
          </a:xfrm>
          <a:prstGeom prst="rect">
            <a:avLst/>
          </a:prstGeom>
          <a:noFill/>
        </p:spPr>
        <p:txBody>
          <a:bodyPr wrap="square" rtlCol="0">
            <a:spAutoFit/>
          </a:bodyPr>
          <a:lstStyle/>
          <a:p>
            <a:pPr algn="ctr"/>
            <a:r>
              <a:rPr lang="it-IT" dirty="0"/>
              <a:t>K-</a:t>
            </a:r>
            <a:r>
              <a:rPr lang="it-IT" dirty="0" err="1"/>
              <a:t>Means</a:t>
            </a:r>
            <a:endParaRPr lang="it-IT" dirty="0"/>
          </a:p>
        </p:txBody>
      </p:sp>
      <p:sp>
        <p:nvSpPr>
          <p:cNvPr id="9" name="CasellaDiTesto 8"/>
          <p:cNvSpPr txBox="1"/>
          <p:nvPr/>
        </p:nvSpPr>
        <p:spPr>
          <a:xfrm>
            <a:off x="7119257" y="1412558"/>
            <a:ext cx="1504096" cy="369332"/>
          </a:xfrm>
          <a:prstGeom prst="rect">
            <a:avLst/>
          </a:prstGeom>
          <a:noFill/>
        </p:spPr>
        <p:txBody>
          <a:bodyPr wrap="square" rtlCol="0">
            <a:spAutoFit/>
          </a:bodyPr>
          <a:lstStyle/>
          <a:p>
            <a:pPr algn="ctr"/>
            <a:r>
              <a:rPr lang="it-IT" dirty="0" err="1"/>
              <a:t>HDBScan</a:t>
            </a:r>
            <a:endParaRPr lang="it-IT" dirty="0"/>
          </a:p>
        </p:txBody>
      </p:sp>
    </p:spTree>
    <p:extLst>
      <p:ext uri="{BB962C8B-B14F-4D97-AF65-F5344CB8AC3E}">
        <p14:creationId xmlns:p14="http://schemas.microsoft.com/office/powerpoint/2010/main" val="37072822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Impostazione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sperimentale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17</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4428512"/>
                <a:ext cx="8544670" cy="20019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pc="-1" dirty="0">
                    <a:uFill>
                      <a:solidFill>
                        <a:srgbClr val="FFFFFF"/>
                      </a:solidFill>
                    </a:uFill>
                  </a:rPr>
                  <a:t>Per </a:t>
                </a:r>
                <a:r>
                  <a:rPr lang="en-US" spc="-1" dirty="0" err="1">
                    <a:uFill>
                      <a:solidFill>
                        <a:srgbClr val="FFFFFF"/>
                      </a:solidFill>
                    </a:uFill>
                  </a:rPr>
                  <a:t>il</a:t>
                </a:r>
                <a:r>
                  <a:rPr lang="en-US" spc="-1" dirty="0">
                    <a:uFill>
                      <a:solidFill>
                        <a:srgbClr val="FFFFFF"/>
                      </a:solidFill>
                    </a:uFill>
                  </a:rPr>
                  <a:t> tuning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parametri</a:t>
                </a:r>
                <a:r>
                  <a:rPr lang="en-US" spc="-1" dirty="0">
                    <a:uFill>
                      <a:solidFill>
                        <a:srgbClr val="FFFFFF"/>
                      </a:solidFill>
                    </a:uFill>
                  </a:rPr>
                  <a:t>:</a:t>
                </a:r>
              </a:p>
              <a:p>
                <a:pPr algn="ctr"/>
                <a14:m>
                  <m:oMath xmlns:m="http://schemas.openxmlformats.org/officeDocument/2006/math">
                    <m:r>
                      <a:rPr lang="it-IT" b="0" i="1" spc="-1" smtClean="0">
                        <a:uFill>
                          <a:solidFill>
                            <a:srgbClr val="FFFFFF"/>
                          </a:solidFill>
                        </a:uFill>
                        <a:latin typeface="Cambria Math" panose="02040503050406030204" pitchFamily="18" charset="0"/>
                      </a:rPr>
                      <m:t>𝐶𝑙𝑢𝑠𝑡𝑒𝑟𝑖𝑛𝑔</m:t>
                    </m:r>
                    <m:r>
                      <a:rPr lang="it-IT" b="0" i="1" spc="-1" smtClean="0">
                        <a:uFill>
                          <a:solidFill>
                            <a:srgbClr val="FFFFFF"/>
                          </a:solidFill>
                        </a:uFill>
                        <a:latin typeface="Cambria Math" charset="0"/>
                      </a:rPr>
                      <m:t> </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𝐶𝑟𝑎𝑤𝑙𝑖𝑛𝑔</m:t>
                    </m:r>
                    <m:r>
                      <a:rPr lang="it-IT" b="0" i="1" spc="-1" smtClean="0">
                        <a:uFill>
                          <a:solidFill>
                            <a:srgbClr val="FFFFFF"/>
                          </a:solidFill>
                        </a:uFill>
                        <a:latin typeface="Cambria Math" charset="0"/>
                        <a:ea typeface="Cambria Math" panose="02040503050406030204" pitchFamily="18" charset="0"/>
                      </a:rPr>
                      <m:t> </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𝐿𝑖𝑛𝑘</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𝐿𝑖𝑛𝑘</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𝐶𝑜𝑛𝑡𝑒𝑛𝑡</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𝐶𝑜𝑛𝑡𝑒𝑛𝑡</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i="1" spc="-1">
                        <a:uFill>
                          <a:solidFill>
                            <a:srgbClr val="FFFFFF"/>
                          </a:solidFill>
                        </a:uFill>
                        <a:latin typeface="Cambria Math" panose="02040503050406030204" pitchFamily="18" charset="0"/>
                        <a:ea typeface="Cambria Math" panose="02040503050406030204" pitchFamily="18" charset="0"/>
                      </a:rPr>
                      <m:t>}</m:t>
                    </m:r>
                    <m:r>
                      <a:rPr lang="it-IT"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solidFill>
                          <a:srgbClr val="FF3333"/>
                        </a:solidFill>
                        <a:uFill>
                          <a:solidFill>
                            <a:srgbClr val="FFFFFF"/>
                          </a:solidFill>
                        </a:uFill>
                        <a:latin typeface="Cambria Math" panose="02040503050406030204" pitchFamily="18" charset="0"/>
                        <a:ea typeface="Cambria Math" panose="02040503050406030204" pitchFamily="18" charset="0"/>
                      </a:rPr>
                      <m:t>316</m:t>
                    </m:r>
                  </m:oMath>
                </a14:m>
                <a:r>
                  <a:rPr lang="en-US" spc="-1" dirty="0">
                    <a:uFill>
                      <a:solidFill>
                        <a:srgbClr val="FFFFFF"/>
                      </a:solidFill>
                    </a:uFill>
                  </a:rPr>
                  <a:t> combinazioni</a:t>
                </a:r>
              </a:p>
              <a:p>
                <a:pPr algn="ctr"/>
                <a:endParaRPr lang="en-US" spc="-1" dirty="0">
                  <a:uFill>
                    <a:solidFill>
                      <a:srgbClr val="FFFFFF"/>
                    </a:solidFill>
                  </a:uFill>
                </a:endParaRPr>
              </a:p>
              <a:p>
                <a:r>
                  <a:rPr lang="en-US" spc="-1" dirty="0">
                    <a:uFill>
                      <a:solidFill>
                        <a:srgbClr val="FFFFFF"/>
                      </a:solidFill>
                    </a:uFill>
                  </a:rPr>
                  <a:t>Si </a:t>
                </a:r>
                <a:r>
                  <a:rPr lang="en-US" spc="-1" dirty="0" err="1">
                    <a:uFill>
                      <a:solidFill>
                        <a:srgbClr val="FFFFFF"/>
                      </a:solidFill>
                    </a:uFill>
                  </a:rPr>
                  <a:t>riportano</a:t>
                </a:r>
                <a:r>
                  <a:rPr lang="en-US" spc="-1" dirty="0">
                    <a:uFill>
                      <a:solidFill>
                        <a:srgbClr val="FFFFFF"/>
                      </a:solidFill>
                    </a:uFill>
                  </a:rPr>
                  <a:t> le </a:t>
                </a:r>
                <a:r>
                  <a:rPr lang="en-US" spc="-1" dirty="0" err="1">
                    <a:uFill>
                      <a:solidFill>
                        <a:srgbClr val="FFFFFF"/>
                      </a:solidFill>
                    </a:uFill>
                  </a:rPr>
                  <a:t>configurazioni</a:t>
                </a:r>
                <a:r>
                  <a:rPr lang="en-US" spc="-1" dirty="0">
                    <a:uFill>
                      <a:solidFill>
                        <a:srgbClr val="FFFFFF"/>
                      </a:solidFill>
                    </a:uFill>
                  </a:rPr>
                  <a:t> con </a:t>
                </a:r>
                <a:r>
                  <a:rPr lang="en-US" spc="-1" dirty="0" err="1">
                    <a:uFill>
                      <a:solidFill>
                        <a:srgbClr val="FFFFFF"/>
                      </a:solidFill>
                    </a:uFill>
                  </a:rPr>
                  <a:t>i</a:t>
                </a:r>
                <a:r>
                  <a:rPr lang="en-US" spc="-1" dirty="0">
                    <a:uFill>
                      <a:solidFill>
                        <a:srgbClr val="FFFFFF"/>
                      </a:solidFill>
                    </a:uFill>
                  </a:rPr>
                  <a:t> </a:t>
                </a:r>
                <a:r>
                  <a:rPr lang="en-US" spc="-1" dirty="0" err="1">
                    <a:uFill>
                      <a:solidFill>
                        <a:srgbClr val="FFFFFF"/>
                      </a:solidFill>
                    </a:uFill>
                  </a:rPr>
                  <a:t>valori</a:t>
                </a:r>
                <a:r>
                  <a:rPr lang="en-US" spc="-1" dirty="0">
                    <a:uFill>
                      <a:solidFill>
                        <a:srgbClr val="FFFFFF"/>
                      </a:solidFill>
                    </a:uFill>
                  </a:rPr>
                  <a:t> </a:t>
                </a:r>
                <a:r>
                  <a:rPr lang="en-US" spc="-1" dirty="0" err="1">
                    <a:uFill>
                      <a:solidFill>
                        <a:srgbClr val="FFFFFF"/>
                      </a:solidFill>
                    </a:uFill>
                  </a:rPr>
                  <a:t>migliori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seguenti</a:t>
                </a:r>
                <a:r>
                  <a:rPr lang="en-US" spc="-1" dirty="0">
                    <a:uFill>
                      <a:solidFill>
                        <a:srgbClr val="FFFFFF"/>
                      </a:solidFill>
                    </a:uFill>
                  </a:rPr>
                  <a:t> </a:t>
                </a:r>
                <a:r>
                  <a:rPr lang="en-US" spc="-1" dirty="0" err="1">
                    <a:uFill>
                      <a:solidFill>
                        <a:srgbClr val="FFFFFF"/>
                      </a:solidFill>
                    </a:uFill>
                  </a:rPr>
                  <a:t>misure</a:t>
                </a:r>
                <a:r>
                  <a:rPr lang="en-US" spc="-1" dirty="0">
                    <a:uFill>
                      <a:solidFill>
                        <a:srgbClr val="FFFFFF"/>
                      </a:solidFill>
                    </a:uFill>
                  </a:rPr>
                  <a:t>: </a:t>
                </a:r>
                <a:r>
                  <a:rPr lang="en-US" spc="-1" dirty="0" err="1">
                    <a:uFill>
                      <a:solidFill>
                        <a:srgbClr val="FFFFFF"/>
                      </a:solidFill>
                    </a:uFill>
                  </a:rPr>
                  <a:t>omogeneità</a:t>
                </a:r>
                <a:r>
                  <a:rPr lang="en-US" spc="-1" dirty="0">
                    <a:uFill>
                      <a:solidFill>
                        <a:srgbClr val="FFFFFF"/>
                      </a:solidFill>
                    </a:uFill>
                  </a:rPr>
                  <a:t> (</a:t>
                </a:r>
                <a:r>
                  <a:rPr lang="en-US" spc="-1" dirty="0" err="1">
                    <a:solidFill>
                      <a:srgbClr val="FF3333"/>
                    </a:solidFill>
                    <a:uFill>
                      <a:solidFill>
                        <a:srgbClr val="FFFFFF"/>
                      </a:solidFill>
                    </a:uFill>
                  </a:rPr>
                  <a:t>Hom</a:t>
                </a:r>
                <a:r>
                  <a:rPr lang="en-US" spc="-1" dirty="0">
                    <a:uFill>
                      <a:solidFill>
                        <a:srgbClr val="FFFFFF"/>
                      </a:solidFill>
                    </a:uFill>
                  </a:rPr>
                  <a:t>), </a:t>
                </a:r>
                <a:r>
                  <a:rPr lang="en-US" spc="-1" dirty="0" err="1">
                    <a:uFill>
                      <a:solidFill>
                        <a:srgbClr val="FFFFFF"/>
                      </a:solidFill>
                    </a:uFill>
                  </a:rPr>
                  <a:t>completezza</a:t>
                </a:r>
                <a:r>
                  <a:rPr lang="en-US" spc="-1" dirty="0">
                    <a:uFill>
                      <a:solidFill>
                        <a:srgbClr val="FFFFFF"/>
                      </a:solidFill>
                    </a:uFill>
                  </a:rPr>
                  <a:t> (</a:t>
                </a:r>
                <a:r>
                  <a:rPr lang="en-US" spc="-1" dirty="0">
                    <a:solidFill>
                      <a:srgbClr val="FF3333"/>
                    </a:solidFill>
                    <a:uFill>
                      <a:solidFill>
                        <a:srgbClr val="FFFFFF"/>
                      </a:solidFill>
                    </a:uFill>
                  </a:rPr>
                  <a:t>Com</a:t>
                </a:r>
                <a:r>
                  <a:rPr lang="en-US" spc="-1" dirty="0">
                    <a:uFill>
                      <a:solidFill>
                        <a:srgbClr val="FFFFFF"/>
                      </a:solidFill>
                    </a:uFill>
                  </a:rPr>
                  <a:t>), v-measure (</a:t>
                </a:r>
                <a:r>
                  <a:rPr lang="en-US" spc="-1" dirty="0">
                    <a:solidFill>
                      <a:srgbClr val="FF3333"/>
                    </a:solidFill>
                    <a:uFill>
                      <a:solidFill>
                        <a:srgbClr val="FFFFFF"/>
                      </a:solidFill>
                    </a:uFill>
                  </a:rPr>
                  <a:t>V-M</a:t>
                </a:r>
                <a:r>
                  <a:rPr lang="en-US" spc="-1" dirty="0">
                    <a:uFill>
                      <a:solidFill>
                        <a:srgbClr val="FFFFFF"/>
                      </a:solidFill>
                    </a:uFill>
                  </a:rPr>
                  <a:t>), adjusted mutual information (</a:t>
                </a:r>
                <a:r>
                  <a:rPr lang="en-US" spc="-1" dirty="0">
                    <a:solidFill>
                      <a:srgbClr val="FF3333"/>
                    </a:solidFill>
                    <a:uFill>
                      <a:solidFill>
                        <a:srgbClr val="FFFFFF"/>
                      </a:solidFill>
                    </a:uFill>
                  </a:rPr>
                  <a:t>AMI</a:t>
                </a:r>
                <a:r>
                  <a:rPr lang="en-US" spc="-1" dirty="0">
                    <a:uFill>
                      <a:solidFill>
                        <a:srgbClr val="FFFFFF"/>
                      </a:solidFill>
                    </a:uFill>
                  </a:rPr>
                  <a:t>), adjusted random index (</a:t>
                </a:r>
                <a:r>
                  <a:rPr lang="en-US" spc="-1" dirty="0">
                    <a:solidFill>
                      <a:srgbClr val="FF3333"/>
                    </a:solidFill>
                    <a:uFill>
                      <a:solidFill>
                        <a:srgbClr val="FFFFFF"/>
                      </a:solidFill>
                    </a:uFill>
                  </a:rPr>
                  <a:t>ARI</a:t>
                </a:r>
                <a:r>
                  <a:rPr lang="en-US" spc="-1" dirty="0">
                    <a:uFill>
                      <a:solidFill>
                        <a:srgbClr val="FFFFFF"/>
                      </a:solidFill>
                    </a:uFill>
                  </a:rPr>
                  <a:t>), silhouette (</a:t>
                </a:r>
                <a:r>
                  <a:rPr lang="en-US" spc="-1" dirty="0" err="1">
                    <a:solidFill>
                      <a:srgbClr val="FF3333"/>
                    </a:solidFill>
                    <a:uFill>
                      <a:solidFill>
                        <a:srgbClr val="FFFFFF"/>
                      </a:solidFill>
                    </a:uFill>
                  </a:rPr>
                  <a:t>Silh</a:t>
                </a:r>
                <a:r>
                  <a:rPr lang="en-US" spc="-1" dirty="0">
                    <a:uFill>
                      <a:solidFill>
                        <a:srgbClr val="FFFFFF"/>
                      </a:solidFill>
                    </a:uFill>
                  </a:rPr>
                  <a:t>).</a:t>
                </a:r>
              </a:p>
            </p:txBody>
          </p:sp>
        </mc:Choice>
        <mc:Fallback xmlns="">
          <p:sp>
            <p:nvSpPr>
              <p:cNvPr id="205" name="CustomShape 3"/>
              <p:cNvSpPr>
                <a:spLocks noRot="1" noChangeAspect="1" noMove="1" noResize="1" noEditPoints="1" noAdjustHandles="1" noChangeArrowheads="1" noChangeShapeType="1" noTextEdit="1"/>
              </p:cNvSpPr>
              <p:nvPr/>
            </p:nvSpPr>
            <p:spPr>
              <a:xfrm>
                <a:off x="417240" y="4428512"/>
                <a:ext cx="8544670" cy="2001975"/>
              </a:xfrm>
              <a:prstGeom prst="rect">
                <a:avLst/>
              </a:prstGeom>
              <a:blipFill rotWithShape="0">
                <a:blip r:embed="rId3"/>
                <a:stretch>
                  <a:fillRect l="-571" t="-3647" r="-642" b="-4863"/>
                </a:stretch>
              </a:blipFill>
              <a:ln>
                <a:noFill/>
              </a:ln>
            </p:spPr>
            <p:txBody>
              <a:bodyPr/>
              <a:lstStyle/>
              <a:p>
                <a:r>
                  <a:rPr lang="it-IT">
                    <a:noFill/>
                  </a:rPr>
                  <a:t> </a:t>
                </a:r>
              </a:p>
            </p:txBody>
          </p:sp>
        </mc:Fallback>
      </mc:AlternateContent>
      <p:graphicFrame>
        <p:nvGraphicFramePr>
          <p:cNvPr id="3" name="Tabella 2"/>
          <p:cNvGraphicFramePr>
            <a:graphicFrameLocks noGrp="1"/>
          </p:cNvGraphicFramePr>
          <p:nvPr>
            <p:extLst>
              <p:ext uri="{D42A27DB-BD31-4B8C-83A1-F6EECF244321}">
                <p14:modId xmlns:p14="http://schemas.microsoft.com/office/powerpoint/2010/main" val="402378324"/>
              </p:ext>
            </p:extLst>
          </p:nvPr>
        </p:nvGraphicFramePr>
        <p:xfrm>
          <a:off x="417240" y="1261927"/>
          <a:ext cx="1666880" cy="3108960"/>
        </p:xfrm>
        <a:graphic>
          <a:graphicData uri="http://schemas.openxmlformats.org/drawingml/2006/table">
            <a:tbl>
              <a:tblPr firstRow="1" bandRow="1">
                <a:tableStyleId>{5C22544A-7EE6-4342-B048-85BDC9FD1C3A}</a:tableStyleId>
              </a:tblPr>
              <a:tblGrid>
                <a:gridCol w="1666880">
                  <a:extLst>
                    <a:ext uri="{9D8B030D-6E8A-4147-A177-3AD203B41FA5}">
                      <a16:colId xmlns:a16="http://schemas.microsoft.com/office/drawing/2014/main" val="6711279"/>
                    </a:ext>
                  </a:extLst>
                </a:gridCol>
              </a:tblGrid>
              <a:tr h="959523">
                <a:tc>
                  <a:txBody>
                    <a:bodyPr/>
                    <a:lstStyle/>
                    <a:p>
                      <a:r>
                        <a:rPr lang="it-IT" dirty="0" err="1"/>
                        <a:t>Crawling</a:t>
                      </a:r>
                      <a:endParaRPr lang="it-IT" dirty="0"/>
                    </a:p>
                  </a:txBody>
                  <a:tcPr/>
                </a:tc>
                <a:extLst>
                  <a:ext uri="{0D108BD9-81ED-4DB2-BD59-A6C34878D82A}">
                    <a16:rowId xmlns:a16="http://schemas.microsoft.com/office/drawing/2014/main" val="3263135098"/>
                  </a:ext>
                </a:extLst>
              </a:tr>
              <a:tr h="1078784">
                <a:tc>
                  <a:txBody>
                    <a:bodyPr/>
                    <a:lstStyle/>
                    <a:p>
                      <a:r>
                        <a:rPr lang="it-IT" dirty="0" err="1"/>
                        <a:t>lc</a:t>
                      </a:r>
                      <a:r>
                        <a:rPr lang="it-IT" baseline="0" dirty="0"/>
                        <a:t> </a:t>
                      </a:r>
                    </a:p>
                    <a:p>
                      <a:r>
                        <a:rPr lang="it-IT" baseline="0" dirty="0"/>
                        <a:t>(Liste Web)</a:t>
                      </a:r>
                    </a:p>
                  </a:txBody>
                  <a:tcPr/>
                </a:tc>
                <a:extLst>
                  <a:ext uri="{0D108BD9-81ED-4DB2-BD59-A6C34878D82A}">
                    <a16:rowId xmlns:a16="http://schemas.microsoft.com/office/drawing/2014/main" val="3672581430"/>
                  </a:ext>
                </a:extLst>
              </a:tr>
              <a:tr h="1070653">
                <a:tc>
                  <a:txBody>
                    <a:bodyPr/>
                    <a:lstStyle/>
                    <a:p>
                      <a:r>
                        <a:rPr lang="it-IT" dirty="0" err="1"/>
                        <a:t>nc</a:t>
                      </a:r>
                      <a:r>
                        <a:rPr lang="it-IT" baseline="0" dirty="0"/>
                        <a:t> (Tradizionale)</a:t>
                      </a:r>
                      <a:endParaRPr lang="it-IT" dirty="0"/>
                    </a:p>
                  </a:txBody>
                  <a:tcPr/>
                </a:tc>
                <a:extLst>
                  <a:ext uri="{0D108BD9-81ED-4DB2-BD59-A6C34878D82A}">
                    <a16:rowId xmlns:a16="http://schemas.microsoft.com/office/drawing/2014/main" val="1661248630"/>
                  </a:ext>
                </a:extLst>
              </a:tr>
            </a:tbl>
          </a:graphicData>
        </a:graphic>
      </p:graphicFrame>
      <p:graphicFrame>
        <p:nvGraphicFramePr>
          <p:cNvPr id="4" name="Tabella 3"/>
          <p:cNvGraphicFramePr>
            <a:graphicFrameLocks noGrp="1"/>
          </p:cNvGraphicFramePr>
          <p:nvPr>
            <p:extLst>
              <p:ext uri="{D42A27DB-BD31-4B8C-83A1-F6EECF244321}">
                <p14:modId xmlns:p14="http://schemas.microsoft.com/office/powerpoint/2010/main" val="2692203395"/>
              </p:ext>
            </p:extLst>
          </p:nvPr>
        </p:nvGraphicFramePr>
        <p:xfrm>
          <a:off x="2517569" y="1261927"/>
          <a:ext cx="2636322" cy="3108960"/>
        </p:xfrm>
        <a:graphic>
          <a:graphicData uri="http://schemas.openxmlformats.org/drawingml/2006/table">
            <a:tbl>
              <a:tblPr firstRow="1" bandRow="1">
                <a:tableStyleId>{5C22544A-7EE6-4342-B048-85BDC9FD1C3A}</a:tableStyleId>
              </a:tblPr>
              <a:tblGrid>
                <a:gridCol w="2636322">
                  <a:extLst>
                    <a:ext uri="{9D8B030D-6E8A-4147-A177-3AD203B41FA5}">
                      <a16:colId xmlns:a16="http://schemas.microsoft.com/office/drawing/2014/main" val="2729201481"/>
                    </a:ext>
                  </a:extLst>
                </a:gridCol>
              </a:tblGrid>
              <a:tr h="365760">
                <a:tc>
                  <a:txBody>
                    <a:bodyPr/>
                    <a:lstStyle/>
                    <a:p>
                      <a:r>
                        <a:rPr lang="it-IT" dirty="0"/>
                        <a:t>Link</a:t>
                      </a:r>
                      <a:r>
                        <a:rPr lang="it-IT" baseline="0" dirty="0"/>
                        <a:t> </a:t>
                      </a:r>
                      <a:r>
                        <a:rPr lang="it-IT" baseline="0" dirty="0" err="1"/>
                        <a:t>Vector</a:t>
                      </a:r>
                      <a:endParaRPr lang="it-IT" dirty="0"/>
                    </a:p>
                  </a:txBody>
                  <a:tcPr/>
                </a:tc>
                <a:extLst>
                  <a:ext uri="{0D108BD9-81ED-4DB2-BD59-A6C34878D82A}">
                    <a16:rowId xmlns:a16="http://schemas.microsoft.com/office/drawing/2014/main" val="2561737257"/>
                  </a:ext>
                </a:extLst>
              </a:tr>
              <a:tr h="914400">
                <a:tc>
                  <a:txBody>
                    <a:bodyPr/>
                    <a:lstStyle/>
                    <a:p>
                      <a:r>
                        <a:rPr lang="it-IT" dirty="0"/>
                        <a:t>Random</a:t>
                      </a:r>
                      <a:r>
                        <a:rPr lang="it-IT" baseline="0" dirty="0"/>
                        <a:t> </a:t>
                      </a:r>
                      <a:r>
                        <a:rPr lang="it-IT" baseline="0" dirty="0" err="1"/>
                        <a:t>Walk</a:t>
                      </a:r>
                      <a:r>
                        <a:rPr lang="it-IT" baseline="0" dirty="0"/>
                        <a:t> con </a:t>
                      </a:r>
                      <a:r>
                        <a:rPr lang="it-IT" baseline="0" dirty="0" err="1"/>
                        <a:t>restart</a:t>
                      </a:r>
                      <a:r>
                        <a:rPr lang="it-IT" baseline="0" dirty="0"/>
                        <a:t> + Word2Vec </a:t>
                      </a:r>
                      <a:r>
                        <a:rPr lang="it-IT" baseline="0" dirty="0" err="1"/>
                        <a:t>Skip-Gram</a:t>
                      </a:r>
                      <a:r>
                        <a:rPr lang="it-IT" baseline="0" dirty="0"/>
                        <a:t> (</a:t>
                      </a:r>
                      <a:r>
                        <a:rPr lang="it-IT" baseline="0" dirty="0" err="1"/>
                        <a:t>normal</a:t>
                      </a:r>
                      <a:r>
                        <a:rPr lang="it-IT" baseline="0" dirty="0"/>
                        <a:t>)</a:t>
                      </a:r>
                      <a:endParaRPr lang="it-IT" dirty="0"/>
                    </a:p>
                  </a:txBody>
                  <a:tcPr/>
                </a:tc>
                <a:extLst>
                  <a:ext uri="{0D108BD9-81ED-4DB2-BD59-A6C34878D82A}">
                    <a16:rowId xmlns:a16="http://schemas.microsoft.com/office/drawing/2014/main" val="2017913537"/>
                  </a:ext>
                </a:extLst>
              </a:tr>
              <a:tr h="1188720">
                <a:tc>
                  <a:txBody>
                    <a:bodyPr/>
                    <a:lstStyle/>
                    <a:p>
                      <a:r>
                        <a:rPr lang="it-IT" dirty="0"/>
                        <a:t>Random </a:t>
                      </a:r>
                      <a:r>
                        <a:rPr lang="it-IT" dirty="0" err="1"/>
                        <a:t>Walk</a:t>
                      </a:r>
                      <a:r>
                        <a:rPr lang="it-IT" dirty="0"/>
                        <a:t> con </a:t>
                      </a:r>
                      <a:r>
                        <a:rPr lang="it-IT" dirty="0" err="1"/>
                        <a:t>restart</a:t>
                      </a:r>
                      <a:r>
                        <a:rPr lang="it-IT" dirty="0"/>
                        <a:t> dalla homepage + Word2Vec </a:t>
                      </a:r>
                      <a:r>
                        <a:rPr lang="it-IT" dirty="0" err="1"/>
                        <a:t>Skip-Gram</a:t>
                      </a:r>
                      <a:r>
                        <a:rPr lang="it-IT" baseline="0" dirty="0"/>
                        <a:t> modificato (</a:t>
                      </a:r>
                      <a:r>
                        <a:rPr lang="it-IT" baseline="0" dirty="0" err="1"/>
                        <a:t>left</a:t>
                      </a:r>
                      <a:r>
                        <a:rPr lang="it-IT" baseline="0" dirty="0"/>
                        <a:t>)</a:t>
                      </a:r>
                      <a:endParaRPr lang="it-IT" dirty="0"/>
                    </a:p>
                  </a:txBody>
                  <a:tcPr/>
                </a:tc>
                <a:extLst>
                  <a:ext uri="{0D108BD9-81ED-4DB2-BD59-A6C34878D82A}">
                    <a16:rowId xmlns:a16="http://schemas.microsoft.com/office/drawing/2014/main" val="561503916"/>
                  </a:ext>
                </a:extLst>
              </a:tr>
              <a:tr h="640080">
                <a:tc>
                  <a:txBody>
                    <a:bodyPr/>
                    <a:lstStyle/>
                    <a:p>
                      <a:r>
                        <a:rPr lang="it-IT" dirty="0"/>
                        <a:t>LINE (primo e secondo ordine)</a:t>
                      </a:r>
                    </a:p>
                  </a:txBody>
                  <a:tcPr/>
                </a:tc>
                <a:extLst>
                  <a:ext uri="{0D108BD9-81ED-4DB2-BD59-A6C34878D82A}">
                    <a16:rowId xmlns:a16="http://schemas.microsoft.com/office/drawing/2014/main" val="2908507177"/>
                  </a:ext>
                </a:extLst>
              </a:tr>
            </a:tbl>
          </a:graphicData>
        </a:graphic>
      </p:graphicFrame>
      <p:graphicFrame>
        <p:nvGraphicFramePr>
          <p:cNvPr id="5" name="Tabella 4"/>
          <p:cNvGraphicFramePr>
            <a:graphicFrameLocks noGrp="1"/>
          </p:cNvGraphicFramePr>
          <p:nvPr>
            <p:extLst>
              <p:ext uri="{D42A27DB-BD31-4B8C-83A1-F6EECF244321}">
                <p14:modId xmlns:p14="http://schemas.microsoft.com/office/powerpoint/2010/main" val="2889207118"/>
              </p:ext>
            </p:extLst>
          </p:nvPr>
        </p:nvGraphicFramePr>
        <p:xfrm>
          <a:off x="5587340" y="1261924"/>
          <a:ext cx="1573481" cy="3166590"/>
        </p:xfrm>
        <a:graphic>
          <a:graphicData uri="http://schemas.openxmlformats.org/drawingml/2006/table">
            <a:tbl>
              <a:tblPr firstRow="1" bandRow="1">
                <a:tableStyleId>{5C22544A-7EE6-4342-B048-85BDC9FD1C3A}</a:tableStyleId>
              </a:tblPr>
              <a:tblGrid>
                <a:gridCol w="1573481">
                  <a:extLst>
                    <a:ext uri="{9D8B030D-6E8A-4147-A177-3AD203B41FA5}">
                      <a16:colId xmlns:a16="http://schemas.microsoft.com/office/drawing/2014/main" val="1085298502"/>
                    </a:ext>
                  </a:extLst>
                </a:gridCol>
              </a:tblGrid>
              <a:tr h="1377130">
                <a:tc>
                  <a:txBody>
                    <a:bodyPr/>
                    <a:lstStyle/>
                    <a:p>
                      <a:r>
                        <a:rPr lang="it-IT" dirty="0"/>
                        <a:t>Content </a:t>
                      </a:r>
                      <a:r>
                        <a:rPr lang="it-IT" dirty="0" err="1"/>
                        <a:t>Vector</a:t>
                      </a:r>
                      <a:endParaRPr lang="it-IT" dirty="0"/>
                    </a:p>
                  </a:txBody>
                  <a:tcPr/>
                </a:tc>
                <a:extLst>
                  <a:ext uri="{0D108BD9-81ED-4DB2-BD59-A6C34878D82A}">
                    <a16:rowId xmlns:a16="http://schemas.microsoft.com/office/drawing/2014/main" val="199457499"/>
                  </a:ext>
                </a:extLst>
              </a:tr>
              <a:tr h="894730">
                <a:tc>
                  <a:txBody>
                    <a:bodyPr/>
                    <a:lstStyle/>
                    <a:p>
                      <a:r>
                        <a:rPr lang="it-IT" dirty="0" err="1"/>
                        <a:t>Tf-Idf</a:t>
                      </a:r>
                      <a:endParaRPr lang="it-IT" dirty="0"/>
                    </a:p>
                  </a:txBody>
                  <a:tcPr/>
                </a:tc>
                <a:extLst>
                  <a:ext uri="{0D108BD9-81ED-4DB2-BD59-A6C34878D82A}">
                    <a16:rowId xmlns:a16="http://schemas.microsoft.com/office/drawing/2014/main" val="3655978962"/>
                  </a:ext>
                </a:extLst>
              </a:tr>
              <a:tr h="894730">
                <a:tc>
                  <a:txBody>
                    <a:bodyPr/>
                    <a:lstStyle/>
                    <a:p>
                      <a:r>
                        <a:rPr lang="it-IT" dirty="0"/>
                        <a:t>Doc2Vec</a:t>
                      </a:r>
                    </a:p>
                  </a:txBody>
                  <a:tcPr/>
                </a:tc>
                <a:extLst>
                  <a:ext uri="{0D108BD9-81ED-4DB2-BD59-A6C34878D82A}">
                    <a16:rowId xmlns:a16="http://schemas.microsoft.com/office/drawing/2014/main" val="4192412736"/>
                  </a:ext>
                </a:extLst>
              </a:tr>
            </a:tbl>
          </a:graphicData>
        </a:graphic>
      </p:graphicFrame>
      <p:graphicFrame>
        <p:nvGraphicFramePr>
          <p:cNvPr id="6" name="Tabella 5"/>
          <p:cNvGraphicFramePr>
            <a:graphicFrameLocks noGrp="1"/>
          </p:cNvGraphicFramePr>
          <p:nvPr>
            <p:extLst>
              <p:ext uri="{D42A27DB-BD31-4B8C-83A1-F6EECF244321}">
                <p14:modId xmlns:p14="http://schemas.microsoft.com/office/powerpoint/2010/main" val="365676949"/>
              </p:ext>
            </p:extLst>
          </p:nvPr>
        </p:nvGraphicFramePr>
        <p:xfrm>
          <a:off x="7627680" y="1261922"/>
          <a:ext cx="1334230" cy="3166590"/>
        </p:xfrm>
        <a:graphic>
          <a:graphicData uri="http://schemas.openxmlformats.org/drawingml/2006/table">
            <a:tbl>
              <a:tblPr firstRow="1" bandRow="1">
                <a:tableStyleId>{5C22544A-7EE6-4342-B048-85BDC9FD1C3A}</a:tableStyleId>
              </a:tblPr>
              <a:tblGrid>
                <a:gridCol w="1334230">
                  <a:extLst>
                    <a:ext uri="{9D8B030D-6E8A-4147-A177-3AD203B41FA5}">
                      <a16:colId xmlns:a16="http://schemas.microsoft.com/office/drawing/2014/main" val="4040972315"/>
                    </a:ext>
                  </a:extLst>
                </a:gridCol>
              </a:tblGrid>
              <a:tr h="1055530">
                <a:tc>
                  <a:txBody>
                    <a:bodyPr/>
                    <a:lstStyle/>
                    <a:p>
                      <a:r>
                        <a:rPr lang="it-IT" dirty="0"/>
                        <a:t>Clustering</a:t>
                      </a:r>
                    </a:p>
                  </a:txBody>
                  <a:tcPr/>
                </a:tc>
                <a:extLst>
                  <a:ext uri="{0D108BD9-81ED-4DB2-BD59-A6C34878D82A}">
                    <a16:rowId xmlns:a16="http://schemas.microsoft.com/office/drawing/2014/main" val="413697543"/>
                  </a:ext>
                </a:extLst>
              </a:tr>
              <a:tr h="1055530">
                <a:tc>
                  <a:txBody>
                    <a:bodyPr/>
                    <a:lstStyle/>
                    <a:p>
                      <a:r>
                        <a:rPr lang="it-IT" dirty="0"/>
                        <a:t>K-</a:t>
                      </a:r>
                      <a:r>
                        <a:rPr lang="it-IT" dirty="0" err="1"/>
                        <a:t>Means</a:t>
                      </a:r>
                      <a:endParaRPr lang="it-IT" dirty="0"/>
                    </a:p>
                  </a:txBody>
                  <a:tcPr/>
                </a:tc>
                <a:extLst>
                  <a:ext uri="{0D108BD9-81ED-4DB2-BD59-A6C34878D82A}">
                    <a16:rowId xmlns:a16="http://schemas.microsoft.com/office/drawing/2014/main" val="3579835723"/>
                  </a:ext>
                </a:extLst>
              </a:tr>
              <a:tr h="1055530">
                <a:tc>
                  <a:txBody>
                    <a:bodyPr/>
                    <a:lstStyle/>
                    <a:p>
                      <a:r>
                        <a:rPr lang="it-IT" dirty="0" err="1"/>
                        <a:t>HDBScan</a:t>
                      </a:r>
                      <a:endParaRPr lang="it-IT" dirty="0"/>
                    </a:p>
                  </a:txBody>
                  <a:tcPr/>
                </a:tc>
                <a:extLst>
                  <a:ext uri="{0D108BD9-81ED-4DB2-BD59-A6C34878D82A}">
                    <a16:rowId xmlns:a16="http://schemas.microsoft.com/office/drawing/2014/main" val="2422340964"/>
                  </a:ext>
                </a:extLst>
              </a:tr>
            </a:tbl>
          </a:graphicData>
        </a:graphic>
      </p:graphicFrame>
      <mc:AlternateContent xmlns:mc="http://schemas.openxmlformats.org/markup-compatibility/2006" xmlns:a14="http://schemas.microsoft.com/office/drawing/2010/main">
        <mc:Choice Requires="a14">
          <p:sp>
            <p:nvSpPr>
              <p:cNvPr id="11" name="CasellaDiTesto 10"/>
              <p:cNvSpPr txBox="1"/>
              <p:nvPr/>
            </p:nvSpPr>
            <p:spPr>
              <a:xfrm>
                <a:off x="2084120" y="2557275"/>
                <a:ext cx="433448"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1" name="CasellaDiTesto 10"/>
              <p:cNvSpPr txBox="1">
                <a:spLocks noRot="1" noChangeAspect="1" noMove="1" noResize="1" noEditPoints="1" noAdjustHandles="1" noChangeArrowheads="1" noChangeShapeType="1" noTextEdit="1"/>
              </p:cNvSpPr>
              <p:nvPr/>
            </p:nvSpPr>
            <p:spPr>
              <a:xfrm>
                <a:off x="2084120" y="2557275"/>
                <a:ext cx="433448" cy="369332"/>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p:cNvSpPr txBox="1"/>
              <p:nvPr/>
            </p:nvSpPr>
            <p:spPr>
              <a:xfrm>
                <a:off x="5150566" y="2557275"/>
                <a:ext cx="436774"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3" name="CasellaDiTesto 12"/>
              <p:cNvSpPr txBox="1">
                <a:spLocks noRot="1" noChangeAspect="1" noMove="1" noResize="1" noEditPoints="1" noAdjustHandles="1" noChangeArrowheads="1" noChangeShapeType="1" noTextEdit="1"/>
              </p:cNvSpPr>
              <p:nvPr/>
            </p:nvSpPr>
            <p:spPr>
              <a:xfrm>
                <a:off x="5150566" y="2557275"/>
                <a:ext cx="436774" cy="369332"/>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CasellaDiTesto 13"/>
              <p:cNvSpPr txBox="1"/>
              <p:nvPr/>
            </p:nvSpPr>
            <p:spPr>
              <a:xfrm>
                <a:off x="7158604" y="2557275"/>
                <a:ext cx="469076"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4" name="CasellaDiTesto 13"/>
              <p:cNvSpPr txBox="1">
                <a:spLocks noRot="1" noChangeAspect="1" noMove="1" noResize="1" noEditPoints="1" noAdjustHandles="1" noChangeArrowheads="1" noChangeShapeType="1" noTextEdit="1"/>
              </p:cNvSpPr>
              <p:nvPr/>
            </p:nvSpPr>
            <p:spPr>
              <a:xfrm>
                <a:off x="7158604" y="2557275"/>
                <a:ext cx="469076" cy="369332"/>
              </a:xfrm>
              <a:prstGeom prst="rect">
                <a:avLst/>
              </a:prstGeom>
              <a:blipFill>
                <a:blip r:embed="rId6"/>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8054478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graphicFrame>
        <p:nvGraphicFramePr>
          <p:cNvPr id="3" name="Tabella 2"/>
          <p:cNvGraphicFramePr>
            <a:graphicFrameLocks noGrp="1"/>
          </p:cNvGraphicFramePr>
          <p:nvPr>
            <p:extLst>
              <p:ext uri="{D42A27DB-BD31-4B8C-83A1-F6EECF244321}">
                <p14:modId xmlns:p14="http://schemas.microsoft.com/office/powerpoint/2010/main" val="3653683636"/>
              </p:ext>
            </p:extLst>
          </p:nvPr>
        </p:nvGraphicFramePr>
        <p:xfrm>
          <a:off x="417242" y="2066517"/>
          <a:ext cx="8335505" cy="3170710"/>
        </p:xfrm>
        <a:graphic>
          <a:graphicData uri="http://schemas.openxmlformats.org/drawingml/2006/table">
            <a:tbl>
              <a:tblPr firstRow="1" bandRow="1">
                <a:tableStyleId>{5C22544A-7EE6-4342-B048-85BDC9FD1C3A}</a:tableStyleId>
              </a:tblPr>
              <a:tblGrid>
                <a:gridCol w="1667101">
                  <a:extLst>
                    <a:ext uri="{9D8B030D-6E8A-4147-A177-3AD203B41FA5}">
                      <a16:colId xmlns:a16="http://schemas.microsoft.com/office/drawing/2014/main" val="1145612352"/>
                    </a:ext>
                  </a:extLst>
                </a:gridCol>
                <a:gridCol w="1667101">
                  <a:extLst>
                    <a:ext uri="{9D8B030D-6E8A-4147-A177-3AD203B41FA5}">
                      <a16:colId xmlns:a16="http://schemas.microsoft.com/office/drawing/2014/main" val="3257976008"/>
                    </a:ext>
                  </a:extLst>
                </a:gridCol>
                <a:gridCol w="1667101">
                  <a:extLst>
                    <a:ext uri="{9D8B030D-6E8A-4147-A177-3AD203B41FA5}">
                      <a16:colId xmlns:a16="http://schemas.microsoft.com/office/drawing/2014/main" val="2755876584"/>
                    </a:ext>
                  </a:extLst>
                </a:gridCol>
                <a:gridCol w="1667101">
                  <a:extLst>
                    <a:ext uri="{9D8B030D-6E8A-4147-A177-3AD203B41FA5}">
                      <a16:colId xmlns:a16="http://schemas.microsoft.com/office/drawing/2014/main" val="2408250781"/>
                    </a:ext>
                  </a:extLst>
                </a:gridCol>
                <a:gridCol w="1667101">
                  <a:extLst>
                    <a:ext uri="{9D8B030D-6E8A-4147-A177-3AD203B41FA5}">
                      <a16:colId xmlns:a16="http://schemas.microsoft.com/office/drawing/2014/main" val="4185242918"/>
                    </a:ext>
                  </a:extLst>
                </a:gridCol>
              </a:tblGrid>
              <a:tr h="1209170">
                <a:tc>
                  <a:txBody>
                    <a:bodyPr/>
                    <a:lstStyle/>
                    <a:p>
                      <a:r>
                        <a:rPr lang="it-IT" dirty="0"/>
                        <a:t>Sito</a:t>
                      </a:r>
                    </a:p>
                  </a:txBody>
                  <a:tcPr/>
                </a:tc>
                <a:tc>
                  <a:txBody>
                    <a:bodyPr/>
                    <a:lstStyle/>
                    <a:p>
                      <a:r>
                        <a:rPr lang="it-IT" dirty="0"/>
                        <a:t># pagine</a:t>
                      </a:r>
                    </a:p>
                  </a:txBody>
                  <a:tcPr/>
                </a:tc>
                <a:tc>
                  <a:txBody>
                    <a:bodyPr/>
                    <a:lstStyle/>
                    <a:p>
                      <a:r>
                        <a:rPr lang="it-IT" dirty="0"/>
                        <a:t># archi</a:t>
                      </a:r>
                    </a:p>
                  </a:txBody>
                  <a:tcPr/>
                </a:tc>
                <a:tc>
                  <a:txBody>
                    <a:bodyPr/>
                    <a:lstStyle/>
                    <a:p>
                      <a:r>
                        <a:rPr lang="it-IT" dirty="0"/>
                        <a:t># archi con Liste Web</a:t>
                      </a:r>
                    </a:p>
                  </a:txBody>
                  <a:tcPr/>
                </a:tc>
                <a:tc>
                  <a:txBody>
                    <a:bodyPr/>
                    <a:lstStyle/>
                    <a:p>
                      <a:r>
                        <a:rPr lang="it-IT" dirty="0"/>
                        <a:t># Cluster</a:t>
                      </a:r>
                    </a:p>
                  </a:txBody>
                  <a:tcPr/>
                </a:tc>
                <a:extLst>
                  <a:ext uri="{0D108BD9-81ED-4DB2-BD59-A6C34878D82A}">
                    <a16:rowId xmlns:a16="http://schemas.microsoft.com/office/drawing/2014/main" val="935163604"/>
                  </a:ext>
                </a:extLst>
              </a:tr>
              <a:tr h="490385">
                <a:tc>
                  <a:txBody>
                    <a:bodyPr/>
                    <a:lstStyle/>
                    <a:p>
                      <a:r>
                        <a:rPr lang="it-IT" dirty="0"/>
                        <a:t>Illinois</a:t>
                      </a:r>
                    </a:p>
                  </a:txBody>
                  <a:tcPr/>
                </a:tc>
                <a:tc>
                  <a:txBody>
                    <a:bodyPr/>
                    <a:lstStyle/>
                    <a:p>
                      <a:r>
                        <a:rPr lang="it-IT" dirty="0"/>
                        <a:t>563</a:t>
                      </a:r>
                    </a:p>
                  </a:txBody>
                  <a:tcPr/>
                </a:tc>
                <a:tc>
                  <a:txBody>
                    <a:bodyPr/>
                    <a:lstStyle/>
                    <a:p>
                      <a:r>
                        <a:rPr lang="it-IT" dirty="0"/>
                        <a:t>9415</a:t>
                      </a:r>
                    </a:p>
                  </a:txBody>
                  <a:tcPr/>
                </a:tc>
                <a:tc>
                  <a:txBody>
                    <a:bodyPr/>
                    <a:lstStyle/>
                    <a:p>
                      <a:r>
                        <a:rPr lang="it-IT" dirty="0"/>
                        <a:t>5330</a:t>
                      </a:r>
                    </a:p>
                  </a:txBody>
                  <a:tcPr/>
                </a:tc>
                <a:tc>
                  <a:txBody>
                    <a:bodyPr/>
                    <a:lstStyle/>
                    <a:p>
                      <a:r>
                        <a:rPr lang="it-IT" dirty="0"/>
                        <a:t>10</a:t>
                      </a:r>
                    </a:p>
                  </a:txBody>
                  <a:tcPr/>
                </a:tc>
                <a:extLst>
                  <a:ext uri="{0D108BD9-81ED-4DB2-BD59-A6C34878D82A}">
                    <a16:rowId xmlns:a16="http://schemas.microsoft.com/office/drawing/2014/main" val="510333127"/>
                  </a:ext>
                </a:extLst>
              </a:tr>
              <a:tr h="490385">
                <a:tc>
                  <a:txBody>
                    <a:bodyPr/>
                    <a:lstStyle/>
                    <a:p>
                      <a:r>
                        <a:rPr lang="it-IT" dirty="0"/>
                        <a:t>Oxford</a:t>
                      </a:r>
                    </a:p>
                  </a:txBody>
                  <a:tcPr/>
                </a:tc>
                <a:tc>
                  <a:txBody>
                    <a:bodyPr/>
                    <a:lstStyle/>
                    <a:p>
                      <a:r>
                        <a:rPr lang="it-IT" dirty="0"/>
                        <a:t>3480</a:t>
                      </a:r>
                    </a:p>
                  </a:txBody>
                  <a:tcPr/>
                </a:tc>
                <a:tc>
                  <a:txBody>
                    <a:bodyPr/>
                    <a:lstStyle/>
                    <a:p>
                      <a:r>
                        <a:rPr lang="it-IT" dirty="0"/>
                        <a:t>44526</a:t>
                      </a:r>
                    </a:p>
                  </a:txBody>
                  <a:tcPr/>
                </a:tc>
                <a:tc>
                  <a:txBody>
                    <a:bodyPr/>
                    <a:lstStyle/>
                    <a:p>
                      <a:r>
                        <a:rPr lang="it-IT" dirty="0"/>
                        <a:t>35148</a:t>
                      </a:r>
                    </a:p>
                  </a:txBody>
                  <a:tcPr/>
                </a:tc>
                <a:tc>
                  <a:txBody>
                    <a:bodyPr/>
                    <a:lstStyle/>
                    <a:p>
                      <a:r>
                        <a:rPr lang="it-IT" dirty="0"/>
                        <a:t>19</a:t>
                      </a:r>
                    </a:p>
                  </a:txBody>
                  <a:tcPr/>
                </a:tc>
                <a:extLst>
                  <a:ext uri="{0D108BD9-81ED-4DB2-BD59-A6C34878D82A}">
                    <a16:rowId xmlns:a16="http://schemas.microsoft.com/office/drawing/2014/main" val="1926216248"/>
                  </a:ext>
                </a:extLst>
              </a:tr>
              <a:tr h="490385">
                <a:tc>
                  <a:txBody>
                    <a:bodyPr/>
                    <a:lstStyle/>
                    <a:p>
                      <a:r>
                        <a:rPr lang="it-IT" dirty="0" err="1"/>
                        <a:t>Priceton</a:t>
                      </a:r>
                      <a:endParaRPr lang="it-IT" dirty="0"/>
                    </a:p>
                  </a:txBody>
                  <a:tcPr/>
                </a:tc>
                <a:tc>
                  <a:txBody>
                    <a:bodyPr/>
                    <a:lstStyle/>
                    <a:p>
                      <a:r>
                        <a:rPr lang="it-IT" dirty="0"/>
                        <a:t>3132</a:t>
                      </a:r>
                    </a:p>
                  </a:txBody>
                  <a:tcPr/>
                </a:tc>
                <a:tc>
                  <a:txBody>
                    <a:bodyPr/>
                    <a:lstStyle/>
                    <a:p>
                      <a:r>
                        <a:rPr lang="it-IT" dirty="0"/>
                        <a:t>122493</a:t>
                      </a:r>
                    </a:p>
                  </a:txBody>
                  <a:tcPr/>
                </a:tc>
                <a:tc>
                  <a:txBody>
                    <a:bodyPr/>
                    <a:lstStyle/>
                    <a:p>
                      <a:r>
                        <a:rPr lang="it-IT" dirty="0"/>
                        <a:t>104585</a:t>
                      </a:r>
                    </a:p>
                  </a:txBody>
                  <a:tcPr/>
                </a:tc>
                <a:tc>
                  <a:txBody>
                    <a:bodyPr/>
                    <a:lstStyle/>
                    <a:p>
                      <a:r>
                        <a:rPr lang="it-IT" dirty="0"/>
                        <a:t>16</a:t>
                      </a:r>
                    </a:p>
                  </a:txBody>
                  <a:tcPr/>
                </a:tc>
                <a:extLst>
                  <a:ext uri="{0D108BD9-81ED-4DB2-BD59-A6C34878D82A}">
                    <a16:rowId xmlns:a16="http://schemas.microsoft.com/office/drawing/2014/main" val="2183332331"/>
                  </a:ext>
                </a:extLst>
              </a:tr>
              <a:tr h="490385">
                <a:tc>
                  <a:txBody>
                    <a:bodyPr/>
                    <a:lstStyle/>
                    <a:p>
                      <a:r>
                        <a:rPr lang="it-IT" dirty="0"/>
                        <a:t>Stanford</a:t>
                      </a:r>
                    </a:p>
                  </a:txBody>
                  <a:tcPr/>
                </a:tc>
                <a:tc>
                  <a:txBody>
                    <a:bodyPr/>
                    <a:lstStyle/>
                    <a:p>
                      <a:r>
                        <a:rPr lang="it-IT" dirty="0"/>
                        <a:t>167</a:t>
                      </a:r>
                    </a:p>
                  </a:txBody>
                  <a:tcPr/>
                </a:tc>
                <a:tc>
                  <a:txBody>
                    <a:bodyPr/>
                    <a:lstStyle/>
                    <a:p>
                      <a:r>
                        <a:rPr lang="it-IT"/>
                        <a:t>30087</a:t>
                      </a:r>
                      <a:endParaRPr lang="it-IT" dirty="0"/>
                    </a:p>
                  </a:txBody>
                  <a:tcPr/>
                </a:tc>
                <a:tc>
                  <a:txBody>
                    <a:bodyPr/>
                    <a:lstStyle/>
                    <a:p>
                      <a:r>
                        <a:rPr lang="it-IT" dirty="0"/>
                        <a:t>12372</a:t>
                      </a:r>
                    </a:p>
                  </a:txBody>
                  <a:tcPr/>
                </a:tc>
                <a:tc>
                  <a:txBody>
                    <a:bodyPr/>
                    <a:lstStyle/>
                    <a:p>
                      <a:r>
                        <a:rPr lang="it-IT" dirty="0"/>
                        <a:t>10</a:t>
                      </a:r>
                    </a:p>
                  </a:txBody>
                  <a:tcPr/>
                </a:tc>
                <a:extLst>
                  <a:ext uri="{0D108BD9-81ED-4DB2-BD59-A6C34878D82A}">
                    <a16:rowId xmlns:a16="http://schemas.microsoft.com/office/drawing/2014/main" val="3877124446"/>
                  </a:ext>
                </a:extLst>
              </a:tr>
            </a:tbl>
          </a:graphicData>
        </a:graphic>
      </p:graphicFrame>
    </p:spTree>
    <p:extLst>
      <p:ext uri="{BB962C8B-B14F-4D97-AF65-F5344CB8AC3E}">
        <p14:creationId xmlns:p14="http://schemas.microsoft.com/office/powerpoint/2010/main" val="35365884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19</a:t>
            </a:fld>
            <a:endParaRPr lang="en-US" sz="1800" b="0" strike="noStrike" spc="-1" dirty="0">
              <a:solidFill>
                <a:srgbClr val="000000"/>
              </a:solidFill>
              <a:uFill>
                <a:solidFill>
                  <a:srgbClr val="FFFFFF"/>
                </a:solidFill>
              </a:uFill>
              <a:latin typeface="Arial"/>
            </a:endParaRPr>
          </a:p>
        </p:txBody>
      </p:sp>
      <p:graphicFrame>
        <p:nvGraphicFramePr>
          <p:cNvPr id="5" name="Tabella 4"/>
          <p:cNvGraphicFramePr>
            <a:graphicFrameLocks noGrp="1"/>
          </p:cNvGraphicFramePr>
          <p:nvPr>
            <p:extLst>
              <p:ext uri="{D42A27DB-BD31-4B8C-83A1-F6EECF244321}">
                <p14:modId xmlns:p14="http://schemas.microsoft.com/office/powerpoint/2010/main" val="1034015797"/>
              </p:ext>
            </p:extLst>
          </p:nvPr>
        </p:nvGraphicFramePr>
        <p:xfrm>
          <a:off x="-1" y="1178557"/>
          <a:ext cx="9141840" cy="5314401"/>
        </p:xfrm>
        <a:graphic>
          <a:graphicData uri="http://schemas.openxmlformats.org/drawingml/2006/table">
            <a:tbl>
              <a:tblPr firstRow="1" bandRow="1">
                <a:tableStyleId>{5C22544A-7EE6-4342-B048-85BDC9FD1C3A}</a:tableStyleId>
              </a:tblPr>
              <a:tblGrid>
                <a:gridCol w="2889667">
                  <a:extLst>
                    <a:ext uri="{9D8B030D-6E8A-4147-A177-3AD203B41FA5}">
                      <a16:colId xmlns:a16="http://schemas.microsoft.com/office/drawing/2014/main" val="20000"/>
                    </a:ext>
                  </a:extLst>
                </a:gridCol>
                <a:gridCol w="1006773">
                  <a:extLst>
                    <a:ext uri="{9D8B030D-6E8A-4147-A177-3AD203B41FA5}">
                      <a16:colId xmlns:a16="http://schemas.microsoft.com/office/drawing/2014/main" val="20001"/>
                    </a:ext>
                  </a:extLst>
                </a:gridCol>
                <a:gridCol w="968346">
                  <a:extLst>
                    <a:ext uri="{9D8B030D-6E8A-4147-A177-3AD203B41FA5}">
                      <a16:colId xmlns:a16="http://schemas.microsoft.com/office/drawing/2014/main" val="20002"/>
                    </a:ext>
                  </a:extLst>
                </a:gridCol>
                <a:gridCol w="1141265">
                  <a:extLst>
                    <a:ext uri="{9D8B030D-6E8A-4147-A177-3AD203B41FA5}">
                      <a16:colId xmlns:a16="http://schemas.microsoft.com/office/drawing/2014/main" val="20003"/>
                    </a:ext>
                  </a:extLst>
                </a:gridCol>
                <a:gridCol w="1141265">
                  <a:extLst>
                    <a:ext uri="{9D8B030D-6E8A-4147-A177-3AD203B41FA5}">
                      <a16:colId xmlns:a16="http://schemas.microsoft.com/office/drawing/2014/main" val="20004"/>
                    </a:ext>
                  </a:extLst>
                </a:gridCol>
                <a:gridCol w="1006773">
                  <a:extLst>
                    <a:ext uri="{9D8B030D-6E8A-4147-A177-3AD203B41FA5}">
                      <a16:colId xmlns:a16="http://schemas.microsoft.com/office/drawing/2014/main" val="20005"/>
                    </a:ext>
                  </a:extLst>
                </a:gridCol>
                <a:gridCol w="987751">
                  <a:extLst>
                    <a:ext uri="{9D8B030D-6E8A-4147-A177-3AD203B41FA5}">
                      <a16:colId xmlns:a16="http://schemas.microsoft.com/office/drawing/2014/main" val="20006"/>
                    </a:ext>
                  </a:extLst>
                </a:gridCol>
              </a:tblGrid>
              <a:tr h="454197">
                <a:tc>
                  <a:txBody>
                    <a:bodyPr/>
                    <a:lstStyle/>
                    <a:p>
                      <a:r>
                        <a:rPr lang="it-IT" dirty="0"/>
                        <a:t>Configurazione</a:t>
                      </a:r>
                    </a:p>
                  </a:txBody>
                  <a:tcPr/>
                </a:tc>
                <a:tc>
                  <a:txBody>
                    <a:bodyPr/>
                    <a:lstStyle/>
                    <a:p>
                      <a:r>
                        <a:rPr lang="it-IT" dirty="0"/>
                        <a:t>AMI</a:t>
                      </a:r>
                    </a:p>
                  </a:txBody>
                  <a:tcPr/>
                </a:tc>
                <a:tc>
                  <a:txBody>
                    <a:bodyPr/>
                    <a:lstStyle/>
                    <a:p>
                      <a:r>
                        <a:rPr lang="it-IT" dirty="0"/>
                        <a:t>ARI</a:t>
                      </a:r>
                    </a:p>
                  </a:txBody>
                  <a:tcPr/>
                </a:tc>
                <a:tc>
                  <a:txBody>
                    <a:bodyPr/>
                    <a:lstStyle/>
                    <a:p>
                      <a:r>
                        <a:rPr lang="it-IT" dirty="0" err="1"/>
                        <a:t>Com</a:t>
                      </a:r>
                      <a:endParaRPr lang="it-IT" dirty="0"/>
                    </a:p>
                  </a:txBody>
                  <a:tcPr/>
                </a:tc>
                <a:tc>
                  <a:txBody>
                    <a:bodyPr/>
                    <a:lstStyle/>
                    <a:p>
                      <a:r>
                        <a:rPr lang="it-IT" dirty="0" err="1"/>
                        <a:t>Hom</a:t>
                      </a:r>
                      <a:endParaRPr lang="it-IT" dirty="0"/>
                    </a:p>
                  </a:txBody>
                  <a:tcPr/>
                </a:tc>
                <a:tc>
                  <a:txBody>
                    <a:bodyPr/>
                    <a:lstStyle/>
                    <a:p>
                      <a:r>
                        <a:rPr lang="it-IT" dirty="0" err="1"/>
                        <a:t>Silh</a:t>
                      </a:r>
                      <a:endParaRPr lang="it-IT" dirty="0"/>
                    </a:p>
                  </a:txBody>
                  <a:tcPr/>
                </a:tc>
                <a:tc>
                  <a:txBody>
                    <a:bodyPr/>
                    <a:lstStyle/>
                    <a:p>
                      <a:r>
                        <a:rPr lang="it-IT" dirty="0"/>
                        <a:t>V-M</a:t>
                      </a:r>
                    </a:p>
                  </a:txBody>
                  <a:tcPr/>
                </a:tc>
                <a:extLst>
                  <a:ext uri="{0D108BD9-81ED-4DB2-BD59-A6C34878D82A}">
                    <a16:rowId xmlns:a16="http://schemas.microsoft.com/office/drawing/2014/main" val="10000"/>
                  </a:ext>
                </a:extLst>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Combinato vs Struttura </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0.0031  </a:t>
                      </a:r>
                      <a:endParaRPr lang="nb-NO" b="1"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kern="1200" dirty="0">
                          <a:solidFill>
                            <a:schemeClr val="dk1"/>
                          </a:solidFill>
                          <a:effectLst/>
                          <a:latin typeface="+mn-lt"/>
                          <a:ea typeface="+mn-ea"/>
                          <a:cs typeface="+mn-cs"/>
                        </a:rPr>
                        <a:t>0.4105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800" b="1" kern="1200" dirty="0">
                          <a:solidFill>
                            <a:schemeClr val="dk1"/>
                          </a:solidFill>
                          <a:effectLst/>
                          <a:latin typeface="+mn-lt"/>
                          <a:ea typeface="+mn-ea"/>
                          <a:cs typeface="+mn-cs"/>
                        </a:rPr>
                        <a:t>0.0117</a:t>
                      </a:r>
                      <a:r>
                        <a:rPr lang="hr-HR" sz="1800" kern="1200" dirty="0">
                          <a:solidFill>
                            <a:schemeClr val="dk1"/>
                          </a:solidFill>
                          <a:effectLst/>
                          <a:latin typeface="+mn-lt"/>
                          <a:ea typeface="+mn-ea"/>
                          <a:cs typeface="+mn-cs"/>
                        </a:rPr>
                        <a:t> </a:t>
                      </a:r>
                      <a:endParaRPr lang="hr-HR"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0.0153</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a:solidFill>
                            <a:schemeClr val="dk1"/>
                          </a:solidFill>
                          <a:effectLst/>
                          <a:latin typeface="+mn-lt"/>
                          <a:ea typeface="+mn-ea"/>
                          <a:cs typeface="+mn-cs"/>
                        </a:rPr>
                        <a:t>0.4759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800" b="1" kern="1200" dirty="0">
                          <a:solidFill>
                            <a:schemeClr val="dk1"/>
                          </a:solidFill>
                          <a:effectLst/>
                          <a:latin typeface="+mn-lt"/>
                          <a:ea typeface="+mn-ea"/>
                          <a:cs typeface="+mn-cs"/>
                        </a:rPr>
                        <a:t>0.0115</a:t>
                      </a:r>
                      <a:r>
                        <a:rPr lang="hr-HR" sz="1800" kern="1200" dirty="0">
                          <a:solidFill>
                            <a:schemeClr val="dk1"/>
                          </a:solidFill>
                          <a:effectLst/>
                          <a:latin typeface="+mn-lt"/>
                          <a:ea typeface="+mn-ea"/>
                          <a:cs typeface="+mn-cs"/>
                        </a:rPr>
                        <a:t> </a:t>
                      </a:r>
                      <a:endParaRPr lang="hr-HR" dirty="0"/>
                    </a:p>
                    <a:p>
                      <a:pPr algn="ctr"/>
                      <a:r>
                        <a:rPr lang="it-IT" dirty="0"/>
                        <a:t>-</a:t>
                      </a:r>
                    </a:p>
                  </a:txBody>
                  <a:tcPr/>
                </a:tc>
                <a:extLst>
                  <a:ext uri="{0D108BD9-81ED-4DB2-BD59-A6C34878D82A}">
                    <a16:rowId xmlns:a16="http://schemas.microsoft.com/office/drawing/2014/main" val="10001"/>
                  </a:ext>
                </a:extLst>
              </a:tr>
              <a:tr h="810034">
                <a:tc>
                  <a:txBody>
                    <a:bodyPr/>
                    <a:lstStyle/>
                    <a:p>
                      <a:r>
                        <a:rPr lang="it-IT" sz="1800" kern="1200" dirty="0">
                          <a:solidFill>
                            <a:schemeClr val="dk1"/>
                          </a:solidFill>
                          <a:effectLst/>
                          <a:latin typeface="+mn-lt"/>
                          <a:ea typeface="+mn-ea"/>
                          <a:cs typeface="+mn-cs"/>
                        </a:rPr>
                        <a:t>Combinato vs Testo</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b="1" kern="1200" dirty="0">
                          <a:solidFill>
                            <a:schemeClr val="dk1"/>
                          </a:solidFill>
                          <a:effectLst/>
                          <a:latin typeface="+mn-lt"/>
                          <a:ea typeface="+mn-ea"/>
                          <a:cs typeface="+mn-cs"/>
                        </a:rPr>
                        <a:t>0.0004 </a:t>
                      </a:r>
                      <a:endParaRPr lang="is-IS" b="1" dirty="0"/>
                    </a:p>
                    <a:p>
                      <a:pPr marL="0" marR="0" indent="0" algn="ctr" defTabSz="914400" rtl="0" eaLnBrk="1" fontAlgn="auto" latinLnBrk="0" hangingPunct="1">
                        <a:lnSpc>
                          <a:spcPct val="100000"/>
                        </a:lnSpc>
                        <a:spcBef>
                          <a:spcPts val="0"/>
                        </a:spcBef>
                        <a:spcAft>
                          <a:spcPts val="0"/>
                        </a:spcAft>
                        <a:buClrTx/>
                        <a:buSzTx/>
                        <a:buFontTx/>
                        <a:buNone/>
                        <a:tabLst/>
                        <a:defRPr/>
                      </a:pP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b="1" kern="1200" dirty="0">
                          <a:solidFill>
                            <a:schemeClr val="dk1"/>
                          </a:solidFill>
                          <a:effectLst/>
                          <a:latin typeface="+mn-lt"/>
                          <a:ea typeface="+mn-ea"/>
                          <a:cs typeface="+mn-cs"/>
                        </a:rPr>
                        <a:t>0.0050</a:t>
                      </a:r>
                      <a:r>
                        <a:rPr lang="is-IS" sz="1800" kern="1200" dirty="0">
                          <a:solidFill>
                            <a:schemeClr val="dk1"/>
                          </a:solidFill>
                          <a:effectLst/>
                          <a:latin typeface="+mn-lt"/>
                          <a:ea typeface="+mn-ea"/>
                          <a:cs typeface="+mn-cs"/>
                        </a:rPr>
                        <a:t>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extLst>
                  <a:ext uri="{0D108BD9-81ED-4DB2-BD59-A6C34878D82A}">
                    <a16:rowId xmlns:a16="http://schemas.microsoft.com/office/drawing/2014/main" val="10002"/>
                  </a:ext>
                </a:extLst>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Struttura vs Testo</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a:solidFill>
                            <a:schemeClr val="dk1"/>
                          </a:solidFill>
                          <a:effectLst/>
                          <a:latin typeface="+mn-lt"/>
                          <a:ea typeface="+mn-ea"/>
                          <a:cs typeface="+mn-cs"/>
                        </a:rPr>
                        <a:t>0.1443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t-IT" sz="1800" b="1" kern="1200" dirty="0">
                          <a:solidFill>
                            <a:schemeClr val="dk1"/>
                          </a:solidFill>
                          <a:effectLst/>
                          <a:latin typeface="+mn-lt"/>
                          <a:ea typeface="+mn-ea"/>
                          <a:cs typeface="+mn-cs"/>
                        </a:rPr>
                        <a:t>0.0389</a:t>
                      </a:r>
                      <a:r>
                        <a:rPr lang="it-IT" sz="1800" kern="1200" dirty="0">
                          <a:solidFill>
                            <a:schemeClr val="dk1"/>
                          </a:solidFill>
                          <a:effectLst/>
                          <a:latin typeface="+mn-lt"/>
                          <a:ea typeface="+mn-ea"/>
                          <a:cs typeface="+mn-cs"/>
                        </a:rPr>
                        <a:t> </a:t>
                      </a:r>
                      <a:endParaRPr lang="it-IT"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b="1" kern="1200" dirty="0">
                          <a:solidFill>
                            <a:schemeClr val="dk1"/>
                          </a:solidFill>
                          <a:effectLst/>
                          <a:latin typeface="+mn-lt"/>
                          <a:ea typeface="+mn-ea"/>
                          <a:cs typeface="+mn-cs"/>
                        </a:rPr>
                        <a:t>0.0065</a:t>
                      </a:r>
                      <a:r>
                        <a:rPr lang="is-IS" sz="1800" kern="1200" dirty="0">
                          <a:solidFill>
                            <a:schemeClr val="dk1"/>
                          </a:solidFill>
                          <a:effectLst/>
                          <a:latin typeface="+mn-lt"/>
                          <a:ea typeface="+mn-ea"/>
                          <a:cs typeface="+mn-cs"/>
                        </a:rPr>
                        <a:t>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0.0019</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b="1" kern="1200" dirty="0">
                          <a:solidFill>
                            <a:schemeClr val="dk1"/>
                          </a:solidFill>
                          <a:effectLst/>
                          <a:latin typeface="+mn-lt"/>
                          <a:ea typeface="+mn-ea"/>
                          <a:cs typeface="+mn-cs"/>
                        </a:rPr>
                        <a:t>0.0067</a:t>
                      </a:r>
                      <a:r>
                        <a:rPr lang="is-IS" sz="1800" kern="1200" dirty="0">
                          <a:solidFill>
                            <a:schemeClr val="dk1"/>
                          </a:solidFill>
                          <a:effectLst/>
                          <a:latin typeface="+mn-lt"/>
                          <a:ea typeface="+mn-ea"/>
                          <a:cs typeface="+mn-cs"/>
                        </a:rPr>
                        <a:t> </a:t>
                      </a:r>
                      <a:endParaRPr lang="is-IS" dirty="0"/>
                    </a:p>
                    <a:p>
                      <a:pPr algn="ctr"/>
                      <a:r>
                        <a:rPr lang="it-IT" dirty="0"/>
                        <a:t>-</a:t>
                      </a:r>
                    </a:p>
                  </a:txBody>
                  <a:tcPr/>
                </a:tc>
                <a:extLst>
                  <a:ext uri="{0D108BD9-81ED-4DB2-BD59-A6C34878D82A}">
                    <a16:rowId xmlns:a16="http://schemas.microsoft.com/office/drawing/2014/main" val="10003"/>
                  </a:ext>
                </a:extLst>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LC vs NC</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0.0344</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kern="1200" dirty="0">
                          <a:solidFill>
                            <a:schemeClr val="dk1"/>
                          </a:solidFill>
                          <a:effectLst/>
                          <a:latin typeface="+mn-lt"/>
                          <a:ea typeface="+mn-ea"/>
                          <a:cs typeface="+mn-cs"/>
                        </a:rPr>
                        <a:t>0.0511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0.0034</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a:solidFill>
                            <a:schemeClr val="dk1"/>
                          </a:solidFill>
                          <a:effectLst/>
                          <a:latin typeface="+mn-lt"/>
                          <a:ea typeface="+mn-ea"/>
                          <a:cs typeface="+mn-cs"/>
                        </a:rPr>
                        <a:t>0.4154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a:solidFill>
                            <a:schemeClr val="dk1"/>
                          </a:solidFill>
                          <a:effectLst/>
                          <a:latin typeface="+mn-lt"/>
                          <a:ea typeface="+mn-ea"/>
                          <a:cs typeface="+mn-cs"/>
                        </a:rPr>
                        <a:t>0.1467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pt-BR" sz="1800" kern="1200" dirty="0">
                          <a:solidFill>
                            <a:schemeClr val="dk1"/>
                          </a:solidFill>
                          <a:effectLst/>
                          <a:latin typeface="+mn-lt"/>
                          <a:ea typeface="+mn-ea"/>
                          <a:cs typeface="+mn-cs"/>
                        </a:rPr>
                        <a:t>0.0586 </a:t>
                      </a:r>
                      <a:endParaRPr lang="pt-BR" dirty="0"/>
                    </a:p>
                    <a:p>
                      <a:pPr algn="ctr"/>
                      <a:r>
                        <a:rPr lang="it-IT" dirty="0"/>
                        <a:t>+</a:t>
                      </a:r>
                    </a:p>
                  </a:txBody>
                  <a:tcPr/>
                </a:tc>
                <a:extLst>
                  <a:ext uri="{0D108BD9-81ED-4DB2-BD59-A6C34878D82A}">
                    <a16:rowId xmlns:a16="http://schemas.microsoft.com/office/drawing/2014/main" val="10004"/>
                  </a:ext>
                </a:extLst>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err="1">
                          <a:solidFill>
                            <a:schemeClr val="dk1"/>
                          </a:solidFill>
                          <a:effectLst/>
                          <a:latin typeface="+mn-lt"/>
                          <a:ea typeface="+mn-ea"/>
                          <a:cs typeface="+mn-cs"/>
                        </a:rPr>
                        <a:t>KMeans</a:t>
                      </a:r>
                      <a:r>
                        <a:rPr lang="it-IT" sz="1800" kern="1200" dirty="0">
                          <a:solidFill>
                            <a:schemeClr val="dk1"/>
                          </a:solidFill>
                          <a:effectLst/>
                          <a:latin typeface="+mn-lt"/>
                          <a:ea typeface="+mn-ea"/>
                          <a:cs typeface="+mn-cs"/>
                        </a:rPr>
                        <a:t> vs </a:t>
                      </a:r>
                      <a:r>
                        <a:rPr lang="it-IT" sz="1800" kern="1200" dirty="0" err="1">
                          <a:solidFill>
                            <a:schemeClr val="dk1"/>
                          </a:solidFill>
                          <a:effectLst/>
                          <a:latin typeface="+mn-lt"/>
                          <a:ea typeface="+mn-ea"/>
                          <a:cs typeface="+mn-cs"/>
                        </a:rPr>
                        <a:t>HDBScan</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kern="1200" dirty="0">
                          <a:solidFill>
                            <a:schemeClr val="dk1"/>
                          </a:solidFill>
                          <a:effectLst/>
                          <a:latin typeface="+mn-lt"/>
                          <a:ea typeface="+mn-ea"/>
                          <a:cs typeface="+mn-cs"/>
                        </a:rPr>
                        <a:t>0.2322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0.0000</a:t>
                      </a:r>
                      <a:r>
                        <a:rPr lang="nb-NO" sz="1800" kern="1200" dirty="0">
                          <a:solidFill>
                            <a:schemeClr val="dk1"/>
                          </a:solidFill>
                          <a:effectLst/>
                          <a:latin typeface="+mn-lt"/>
                          <a:ea typeface="+mn-ea"/>
                          <a:cs typeface="+mn-cs"/>
                        </a:rPr>
                        <a:t> </a:t>
                      </a:r>
                      <a:endParaRPr lang="nb-NO" dirty="0"/>
                    </a:p>
                    <a:p>
                      <a:pPr algn="ctr"/>
                      <a:r>
                        <a:rPr lang="it-IT" dirty="0"/>
                        <a:t>-</a:t>
                      </a:r>
                    </a:p>
                  </a:txBody>
                  <a:tcPr/>
                </a:tc>
                <a:extLst>
                  <a:ext uri="{0D108BD9-81ED-4DB2-BD59-A6C34878D82A}">
                    <a16:rowId xmlns:a16="http://schemas.microsoft.com/office/drawing/2014/main" val="10005"/>
                  </a:ext>
                </a:extLst>
              </a:tr>
              <a:tr h="8100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800" kern="1200" dirty="0">
                          <a:solidFill>
                            <a:schemeClr val="dk1"/>
                          </a:solidFill>
                          <a:effectLst/>
                          <a:latin typeface="+mn-lt"/>
                          <a:ea typeface="+mn-ea"/>
                          <a:cs typeface="+mn-cs"/>
                        </a:rPr>
                        <a:t>TF-IDF vs Doc2Vec</a:t>
                      </a:r>
                      <a:endParaRPr lang="it-IT"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i-FI" sz="1800" kern="1200" dirty="0">
                          <a:solidFill>
                            <a:schemeClr val="dk1"/>
                          </a:solidFill>
                          <a:effectLst/>
                          <a:latin typeface="+mn-lt"/>
                          <a:ea typeface="+mn-ea"/>
                          <a:cs typeface="+mn-cs"/>
                        </a:rPr>
                        <a:t>0.2875</a:t>
                      </a:r>
                    </a:p>
                    <a:p>
                      <a:pPr marL="0" marR="0" indent="0" algn="ctr" defTabSz="914400" rtl="0" eaLnBrk="1" fontAlgn="auto" latinLnBrk="0" hangingPunct="1">
                        <a:lnSpc>
                          <a:spcPct val="100000"/>
                        </a:lnSpc>
                        <a:spcBef>
                          <a:spcPts val="0"/>
                        </a:spcBef>
                        <a:spcAft>
                          <a:spcPts val="0"/>
                        </a:spcAft>
                        <a:buClrTx/>
                        <a:buSzTx/>
                        <a:buFontTx/>
                        <a:buNone/>
                        <a:tabLst/>
                        <a:defRPr/>
                      </a:pPr>
                      <a:r>
                        <a:rPr lang="fi-FI" sz="1800" kern="1200" dirty="0">
                          <a:solidFill>
                            <a:schemeClr val="dk1"/>
                          </a:solidFill>
                          <a:effectLst/>
                          <a:latin typeface="+mn-lt"/>
                          <a:ea typeface="+mn-ea"/>
                          <a:cs typeface="+mn-cs"/>
                        </a:rPr>
                        <a:t>-</a:t>
                      </a:r>
                      <a:endParaRPr lang="fi-FI"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800" kern="1200" dirty="0">
                          <a:solidFill>
                            <a:schemeClr val="dk1"/>
                          </a:solidFill>
                          <a:effectLst/>
                          <a:latin typeface="+mn-lt"/>
                          <a:ea typeface="+mn-ea"/>
                          <a:cs typeface="+mn-cs"/>
                        </a:rPr>
                        <a:t>0.2643 </a:t>
                      </a:r>
                      <a:endParaRPr lang="hr-HR"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hr-HR" sz="1800" kern="1200" dirty="0">
                          <a:solidFill>
                            <a:schemeClr val="dk1"/>
                          </a:solidFill>
                          <a:effectLst/>
                          <a:latin typeface="+mn-lt"/>
                          <a:ea typeface="+mn-ea"/>
                          <a:cs typeface="+mn-cs"/>
                        </a:rPr>
                        <a:t>0.2641 </a:t>
                      </a:r>
                      <a:endParaRPr lang="hr-HR"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800" kern="1200" dirty="0">
                          <a:solidFill>
                            <a:schemeClr val="dk1"/>
                          </a:solidFill>
                          <a:effectLst/>
                          <a:latin typeface="+mn-lt"/>
                          <a:ea typeface="+mn-ea"/>
                          <a:cs typeface="+mn-cs"/>
                        </a:rPr>
                        <a:t>0.0707 </a:t>
                      </a:r>
                      <a:endParaRPr lang="is-IS"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b="1" kern="1200" dirty="0">
                          <a:solidFill>
                            <a:schemeClr val="dk1"/>
                          </a:solidFill>
                          <a:effectLst/>
                          <a:latin typeface="+mn-lt"/>
                          <a:ea typeface="+mn-ea"/>
                          <a:cs typeface="+mn-cs"/>
                        </a:rPr>
                        <a:t>0.0150</a:t>
                      </a:r>
                      <a:r>
                        <a:rPr lang="nb-NO" sz="1800" kern="1200" dirty="0">
                          <a:solidFill>
                            <a:schemeClr val="dk1"/>
                          </a:solidFill>
                          <a:effectLst/>
                          <a:latin typeface="+mn-lt"/>
                          <a:ea typeface="+mn-ea"/>
                          <a:cs typeface="+mn-cs"/>
                        </a:rPr>
                        <a:t> </a:t>
                      </a:r>
                      <a:endParaRPr lang="nb-NO" dirty="0"/>
                    </a:p>
                    <a:p>
                      <a:pPr algn="ctr"/>
                      <a:r>
                        <a:rPr lang="it-IT"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nb-NO" sz="1800" kern="1200" dirty="0">
                          <a:solidFill>
                            <a:schemeClr val="dk1"/>
                          </a:solidFill>
                          <a:effectLst/>
                          <a:latin typeface="+mn-lt"/>
                          <a:ea typeface="+mn-ea"/>
                          <a:cs typeface="+mn-cs"/>
                        </a:rPr>
                        <a:t>0.1811 </a:t>
                      </a:r>
                      <a:endParaRPr lang="nb-NO" dirty="0"/>
                    </a:p>
                    <a:p>
                      <a:pPr algn="ctr"/>
                      <a:r>
                        <a:rPr lang="it-IT" dirty="0"/>
                        <a:t>-</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826933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Il </a:t>
            </a:r>
            <a:r>
              <a:rPr lang="en-US" sz="4400" b="0" strike="noStrike" spc="-1" dirty="0" err="1">
                <a:solidFill>
                  <a:srgbClr val="17375E"/>
                </a:solidFill>
                <a:uFill>
                  <a:solidFill>
                    <a:srgbClr val="FFFFFF"/>
                  </a:solidFill>
                </a:uFill>
                <a:latin typeface="Calibri"/>
                <a:ea typeface="DejaVu Sans"/>
              </a:rPr>
              <a:t>problema</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nel</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356840"/>
            <a:ext cx="8288640" cy="226935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600" spc="-1" dirty="0">
                <a:solidFill>
                  <a:srgbClr val="000000"/>
                </a:solidFill>
                <a:uFill>
                  <a:solidFill>
                    <a:srgbClr val="FFFFFF"/>
                  </a:solidFill>
                </a:uFill>
              </a:rPr>
              <a:t>Il Web è la </a:t>
            </a:r>
            <a:r>
              <a:rPr lang="en-US" sz="2600" spc="-1" dirty="0" err="1">
                <a:solidFill>
                  <a:srgbClr val="000000"/>
                </a:solidFill>
                <a:uFill>
                  <a:solidFill>
                    <a:srgbClr val="FFFFFF"/>
                  </a:solidFill>
                </a:uFill>
              </a:rPr>
              <a:t>più</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grande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eterogenea</a:t>
            </a:r>
            <a:r>
              <a:rPr lang="en-US" sz="2600" spc="-1" dirty="0">
                <a:solidFill>
                  <a:srgbClr val="000000"/>
                </a:solidFill>
                <a:uFill>
                  <a:solidFill>
                    <a:srgbClr val="FFFFFF"/>
                  </a:solidFill>
                </a:uFill>
              </a:rPr>
              <a:t> e </a:t>
            </a:r>
            <a:r>
              <a:rPr lang="en-US" sz="2600" spc="-1" dirty="0" err="1">
                <a:solidFill>
                  <a:srgbClr val="000000"/>
                </a:solidFill>
                <a:uFill>
                  <a:solidFill>
                    <a:srgbClr val="FFFFFF"/>
                  </a:solidFill>
                </a:uFill>
              </a:rPr>
              <a:t>dinamica</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sorgente</a:t>
            </a:r>
            <a:r>
              <a:rPr lang="en-US" sz="2600" spc="-1" dirty="0">
                <a:solidFill>
                  <a:srgbClr val="000000"/>
                </a:solidFill>
                <a:uFill>
                  <a:solidFill>
                    <a:srgbClr val="FFFFFF"/>
                  </a:solidFill>
                </a:uFill>
              </a:rPr>
              <a:t> di </a:t>
            </a:r>
            <a:r>
              <a:rPr lang="en-US" sz="2600" spc="-1" dirty="0" err="1">
                <a:solidFill>
                  <a:srgbClr val="000000"/>
                </a:solidFill>
                <a:uFill>
                  <a:solidFill>
                    <a:srgbClr val="FFFFFF"/>
                  </a:solidFill>
                </a:uFill>
              </a:rPr>
              <a:t>informazione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liberamente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fruibile</a:t>
            </a:r>
            <a:r>
              <a:rPr lang="en-US" sz="2600" spc="-1" dirty="0">
                <a:solidFill>
                  <a:srgbClr val="000000"/>
                </a:solidFill>
                <a:uFill>
                  <a:solidFill>
                    <a:srgbClr val="FFFFFF"/>
                  </a:solidFill>
                </a:uFill>
              </a:rPr>
              <a:t> da </a:t>
            </a:r>
            <a:r>
              <a:rPr lang="en-US" sz="2600" spc="-1" dirty="0" err="1">
                <a:solidFill>
                  <a:srgbClr val="000000"/>
                </a:solidFill>
                <a:uFill>
                  <a:solidFill>
                    <a:srgbClr val="FFFFFF"/>
                  </a:solidFill>
                </a:uFill>
              </a:rPr>
              <a:t>chiunque</a:t>
            </a:r>
            <a:r>
              <a:rPr lang="en-US" sz="2600" spc="-1" dirty="0">
                <a:solidFill>
                  <a:srgbClr val="000000"/>
                </a:solidFill>
                <a:uFill>
                  <a:solidFill>
                    <a:srgbClr val="FFFFFF"/>
                  </a:solidFill>
                </a:uFill>
              </a:rPr>
              <a:t>.</a:t>
            </a:r>
          </a:p>
          <a:p>
            <a:pPr>
              <a:lnSpc>
                <a:spcPct val="100000"/>
              </a:lnSpc>
            </a:pPr>
            <a:endParaRPr lang="en-US" sz="2600" spc="-1" dirty="0">
              <a:solidFill>
                <a:srgbClr val="000000"/>
              </a:solidFill>
              <a:uFill>
                <a:solidFill>
                  <a:srgbClr val="FFFFFF"/>
                </a:solidFill>
              </a:uFill>
            </a:endParaRPr>
          </a:p>
          <a:p>
            <a:pPr>
              <a:lnSpc>
                <a:spcPct val="100000"/>
              </a:lnSpc>
            </a:pPr>
            <a:r>
              <a:rPr lang="en-US" sz="2600" spc="-1" dirty="0" err="1">
                <a:solidFill>
                  <a:srgbClr val="FF3333"/>
                </a:solidFill>
                <a:uFill>
                  <a:solidFill>
                    <a:srgbClr val="FFFFFF"/>
                  </a:solidFill>
                </a:uFill>
              </a:rPr>
              <a:t>Problema</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organizzare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ed</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accedere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alle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informazioni</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archiviate</a:t>
            </a:r>
            <a:r>
              <a:rPr lang="en-US" sz="2600" spc="-1" dirty="0">
                <a:solidFill>
                  <a:srgbClr val="000000"/>
                </a:solidFill>
                <a:uFill>
                  <a:solidFill>
                    <a:srgbClr val="FFFFFF"/>
                  </a:solidFill>
                </a:uFill>
              </a:rPr>
              <a:t> </a:t>
            </a:r>
            <a:r>
              <a:rPr lang="en-US" sz="2600" spc="-1" dirty="0" err="1">
                <a:solidFill>
                  <a:srgbClr val="000000"/>
                </a:solidFill>
                <a:uFill>
                  <a:solidFill>
                    <a:srgbClr val="FFFFFF"/>
                  </a:solidFill>
                </a:uFill>
              </a:rPr>
              <a:t>nel</a:t>
            </a:r>
            <a:r>
              <a:rPr lang="en-US" sz="2600" spc="-1" dirty="0">
                <a:solidFill>
                  <a:srgbClr val="000000"/>
                </a:solidFill>
                <a:uFill>
                  <a:solidFill>
                    <a:srgbClr val="FFFFFF"/>
                  </a:solidFill>
                </a:uFill>
              </a:rPr>
              <a:t> Web.</a:t>
            </a:r>
          </a:p>
        </p:txBody>
      </p:sp>
      <p:pic>
        <p:nvPicPr>
          <p:cNvPr id="13" name="Immagine 12" descr="website4.png"/>
          <p:cNvPicPr>
            <a:picLocks noChangeAspect="1"/>
          </p:cNvPicPr>
          <p:nvPr/>
        </p:nvPicPr>
        <p:blipFill>
          <a:blip r:embed="rId3"/>
          <a:stretch>
            <a:fillRect/>
          </a:stretch>
        </p:blipFill>
        <p:spPr>
          <a:xfrm>
            <a:off x="472360" y="4321948"/>
            <a:ext cx="527819" cy="516211"/>
          </a:xfrm>
          <a:prstGeom prst="rect">
            <a:avLst/>
          </a:prstGeom>
        </p:spPr>
      </p:pic>
      <p:pic>
        <p:nvPicPr>
          <p:cNvPr id="14" name="Immagine 13" descr="website.png"/>
          <p:cNvPicPr>
            <a:picLocks noChangeAspect="1"/>
          </p:cNvPicPr>
          <p:nvPr/>
        </p:nvPicPr>
        <p:blipFill>
          <a:blip r:embed="rId4"/>
          <a:stretch>
            <a:fillRect/>
          </a:stretch>
        </p:blipFill>
        <p:spPr>
          <a:xfrm>
            <a:off x="645726" y="5599160"/>
            <a:ext cx="501721" cy="491903"/>
          </a:xfrm>
          <a:prstGeom prst="rect">
            <a:avLst/>
          </a:prstGeom>
        </p:spPr>
      </p:pic>
      <p:pic>
        <p:nvPicPr>
          <p:cNvPr id="1032"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1909" y="421442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iconsfind.com/wp-content/uploads/2016/04/20160406_570478454615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9373" y="5821936"/>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cdn4.iconfinder.com/data/icons/web-development/512/web_page_website_site_webpage_html_flat_icon_symbol-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4299" y="4030778"/>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kfrlab.com/images/news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2460" y="4421783"/>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http://www.iconsfind.com/wp-content/uploads/2016/04/20160406_570478454615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1571" y="4333797"/>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https://cdn4.iconfinder.com/data/icons/web-development/512/web_page_website_site_webpage_html_flat_icon_symbol-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9732" y="5717648"/>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3" name="Immagine 22" descr="website2.png"/>
          <p:cNvPicPr>
            <a:picLocks noChangeAspect="1"/>
          </p:cNvPicPr>
          <p:nvPr/>
        </p:nvPicPr>
        <p:blipFill>
          <a:blip r:embed="rId9"/>
          <a:stretch>
            <a:fillRect/>
          </a:stretch>
        </p:blipFill>
        <p:spPr>
          <a:xfrm>
            <a:off x="3315940" y="5547272"/>
            <a:ext cx="538254" cy="538254"/>
          </a:xfrm>
          <a:prstGeom prst="rect">
            <a:avLst/>
          </a:prstGeom>
        </p:spPr>
      </p:pic>
      <p:pic>
        <p:nvPicPr>
          <p:cNvPr id="25" name="Immagine 24" descr="website4.png"/>
          <p:cNvPicPr>
            <a:picLocks noChangeAspect="1"/>
          </p:cNvPicPr>
          <p:nvPr/>
        </p:nvPicPr>
        <p:blipFill>
          <a:blip r:embed="rId3"/>
          <a:stretch>
            <a:fillRect/>
          </a:stretch>
        </p:blipFill>
        <p:spPr>
          <a:xfrm>
            <a:off x="7028256" y="3738057"/>
            <a:ext cx="527819" cy="516211"/>
          </a:xfrm>
          <a:prstGeom prst="rect">
            <a:avLst/>
          </a:prstGeom>
        </p:spPr>
      </p:pic>
      <p:pic>
        <p:nvPicPr>
          <p:cNvPr id="26" name="Immagine 25" descr="website.png"/>
          <p:cNvPicPr>
            <a:picLocks noChangeAspect="1"/>
          </p:cNvPicPr>
          <p:nvPr/>
        </p:nvPicPr>
        <p:blipFill>
          <a:blip r:embed="rId4"/>
          <a:stretch>
            <a:fillRect/>
          </a:stretch>
        </p:blipFill>
        <p:spPr>
          <a:xfrm>
            <a:off x="4960384" y="4791779"/>
            <a:ext cx="501721" cy="491903"/>
          </a:xfrm>
          <a:prstGeom prst="rect">
            <a:avLst/>
          </a:prstGeom>
        </p:spPr>
      </p:pic>
      <p:pic>
        <p:nvPicPr>
          <p:cNvPr id="27" name="Immagine 26" descr="website2.png"/>
          <p:cNvPicPr>
            <a:picLocks noChangeAspect="1"/>
          </p:cNvPicPr>
          <p:nvPr/>
        </p:nvPicPr>
        <p:blipFill>
          <a:blip r:embed="rId9"/>
          <a:stretch>
            <a:fillRect/>
          </a:stretch>
        </p:blipFill>
        <p:spPr>
          <a:xfrm>
            <a:off x="8339763" y="5014555"/>
            <a:ext cx="538254" cy="538254"/>
          </a:xfrm>
          <a:prstGeom prst="rect">
            <a:avLst/>
          </a:prstGeom>
        </p:spPr>
      </p:pic>
      <p:pic>
        <p:nvPicPr>
          <p:cNvPr id="28"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1223" y="3919031"/>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http://www.kfrlab.com/images/news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2130" y="5807434"/>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3101" y="3761651"/>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1" name="Immagine 30" descr="website4.png"/>
          <p:cNvPicPr>
            <a:picLocks noChangeAspect="1"/>
          </p:cNvPicPr>
          <p:nvPr/>
        </p:nvPicPr>
        <p:blipFill>
          <a:blip r:embed="rId3"/>
          <a:stretch>
            <a:fillRect/>
          </a:stretch>
        </p:blipFill>
        <p:spPr>
          <a:xfrm>
            <a:off x="2792069" y="4871910"/>
            <a:ext cx="527819" cy="516211"/>
          </a:xfrm>
          <a:prstGeom prst="rect">
            <a:avLst/>
          </a:prstGeom>
        </p:spPr>
      </p:pic>
      <p:pic>
        <p:nvPicPr>
          <p:cNvPr id="32" name="Immagine 31" descr="website.png"/>
          <p:cNvPicPr>
            <a:picLocks noChangeAspect="1"/>
          </p:cNvPicPr>
          <p:nvPr/>
        </p:nvPicPr>
        <p:blipFill>
          <a:blip r:embed="rId4"/>
          <a:stretch>
            <a:fillRect/>
          </a:stretch>
        </p:blipFill>
        <p:spPr>
          <a:xfrm>
            <a:off x="6947998" y="4861265"/>
            <a:ext cx="501721" cy="491903"/>
          </a:xfrm>
          <a:prstGeom prst="rect">
            <a:avLst/>
          </a:prstGeom>
        </p:spPr>
      </p:pic>
      <p:pic>
        <p:nvPicPr>
          <p:cNvPr id="34" name="Picture 12" descr="https://cdn4.iconfinder.com/data/icons/web-development/512/web_page_website_site_webpage_html_flat_icon_symbol-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4273" y="501455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http://www.kfrlab.com/images/news_im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0301" y="546248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6" name="Immagine 35" descr="website3.png"/>
          <p:cNvPicPr>
            <a:picLocks noChangeAspect="1"/>
          </p:cNvPicPr>
          <p:nvPr/>
        </p:nvPicPr>
        <p:blipFill>
          <a:blip r:embed="rId10"/>
          <a:stretch>
            <a:fillRect/>
          </a:stretch>
        </p:blipFill>
        <p:spPr>
          <a:xfrm>
            <a:off x="8020214" y="5789867"/>
            <a:ext cx="588676" cy="582511"/>
          </a:xfrm>
          <a:prstGeom prst="rect">
            <a:avLst/>
          </a:prstGeom>
        </p:spPr>
      </p:pic>
      <p:cxnSp>
        <p:nvCxnSpPr>
          <p:cNvPr id="16" name="Connettore 2 15"/>
          <p:cNvCxnSpPr/>
          <p:nvPr/>
        </p:nvCxnSpPr>
        <p:spPr>
          <a:xfrm flipH="1" flipV="1">
            <a:off x="718022" y="4936186"/>
            <a:ext cx="77625" cy="52629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ttore 2 46"/>
          <p:cNvCxnSpPr/>
          <p:nvPr/>
        </p:nvCxnSpPr>
        <p:spPr>
          <a:xfrm>
            <a:off x="1084366" y="4763099"/>
            <a:ext cx="485720" cy="27463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ttore 2 50"/>
          <p:cNvCxnSpPr/>
          <p:nvPr/>
        </p:nvCxnSpPr>
        <p:spPr>
          <a:xfrm flipV="1">
            <a:off x="1164127" y="4453125"/>
            <a:ext cx="572398" cy="80555"/>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ttore 2 57"/>
          <p:cNvCxnSpPr/>
          <p:nvPr/>
        </p:nvCxnSpPr>
        <p:spPr>
          <a:xfrm>
            <a:off x="1238307" y="5904184"/>
            <a:ext cx="580317" cy="1723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ttore 2 59"/>
          <p:cNvCxnSpPr/>
          <p:nvPr/>
        </p:nvCxnSpPr>
        <p:spPr>
          <a:xfrm flipH="1">
            <a:off x="1164128" y="5397178"/>
            <a:ext cx="364337" cy="19400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ttore 2 62"/>
          <p:cNvCxnSpPr/>
          <p:nvPr/>
        </p:nvCxnSpPr>
        <p:spPr>
          <a:xfrm>
            <a:off x="995447" y="4974834"/>
            <a:ext cx="823177" cy="8702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ttore 2 64"/>
          <p:cNvCxnSpPr/>
          <p:nvPr/>
        </p:nvCxnSpPr>
        <p:spPr>
          <a:xfrm>
            <a:off x="2232607" y="5489777"/>
            <a:ext cx="1043547" cy="31765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ttore 2 66"/>
          <p:cNvCxnSpPr/>
          <p:nvPr/>
        </p:nvCxnSpPr>
        <p:spPr>
          <a:xfrm flipV="1">
            <a:off x="2473715" y="5409972"/>
            <a:ext cx="318354" cy="35289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ttore 2 70"/>
          <p:cNvCxnSpPr/>
          <p:nvPr/>
        </p:nvCxnSpPr>
        <p:spPr>
          <a:xfrm flipH="1" flipV="1">
            <a:off x="2606987" y="6163568"/>
            <a:ext cx="1696073" cy="3291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ttore 2 74"/>
          <p:cNvCxnSpPr/>
          <p:nvPr/>
        </p:nvCxnSpPr>
        <p:spPr>
          <a:xfrm flipV="1">
            <a:off x="2203896" y="4557447"/>
            <a:ext cx="690291" cy="45710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ttore 2 77"/>
          <p:cNvCxnSpPr/>
          <p:nvPr/>
        </p:nvCxnSpPr>
        <p:spPr>
          <a:xfrm flipH="1" flipV="1">
            <a:off x="2414005" y="4602924"/>
            <a:ext cx="375937" cy="25834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ttore 2 91"/>
          <p:cNvCxnSpPr/>
          <p:nvPr/>
        </p:nvCxnSpPr>
        <p:spPr>
          <a:xfrm flipH="1">
            <a:off x="2255123" y="5130015"/>
            <a:ext cx="453545" cy="4439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ttore 2 94"/>
          <p:cNvCxnSpPr/>
          <p:nvPr/>
        </p:nvCxnSpPr>
        <p:spPr>
          <a:xfrm>
            <a:off x="3421937" y="5178253"/>
            <a:ext cx="1017667" cy="62918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ttore 2 96"/>
          <p:cNvCxnSpPr/>
          <p:nvPr/>
        </p:nvCxnSpPr>
        <p:spPr>
          <a:xfrm flipV="1">
            <a:off x="3854194" y="5014556"/>
            <a:ext cx="289403" cy="53271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p:cNvCxnSpPr/>
          <p:nvPr/>
        </p:nvCxnSpPr>
        <p:spPr>
          <a:xfrm flipH="1">
            <a:off x="3622790" y="4925477"/>
            <a:ext cx="307980" cy="51955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ttore 2 110"/>
          <p:cNvCxnSpPr/>
          <p:nvPr/>
        </p:nvCxnSpPr>
        <p:spPr>
          <a:xfrm flipH="1">
            <a:off x="3522183" y="4057449"/>
            <a:ext cx="1424394" cy="11051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ttore 2 118"/>
          <p:cNvCxnSpPr/>
          <p:nvPr/>
        </p:nvCxnSpPr>
        <p:spPr>
          <a:xfrm flipH="1">
            <a:off x="5079454" y="6163569"/>
            <a:ext cx="1731330" cy="3291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ttore 2 122"/>
          <p:cNvCxnSpPr/>
          <p:nvPr/>
        </p:nvCxnSpPr>
        <p:spPr>
          <a:xfrm flipV="1">
            <a:off x="5043101" y="5789867"/>
            <a:ext cx="588460" cy="19690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ttore 2 125"/>
          <p:cNvCxnSpPr/>
          <p:nvPr/>
        </p:nvCxnSpPr>
        <p:spPr>
          <a:xfrm>
            <a:off x="6354107" y="5731612"/>
            <a:ext cx="456676" cy="11349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nettore 2 127"/>
          <p:cNvCxnSpPr/>
          <p:nvPr/>
        </p:nvCxnSpPr>
        <p:spPr>
          <a:xfrm>
            <a:off x="7556075" y="6011545"/>
            <a:ext cx="365329" cy="8527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Connettore 2 129"/>
          <p:cNvCxnSpPr/>
          <p:nvPr/>
        </p:nvCxnSpPr>
        <p:spPr>
          <a:xfrm flipH="1" flipV="1">
            <a:off x="7556075" y="5888321"/>
            <a:ext cx="365329" cy="45182"/>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Connettore 2 132"/>
          <p:cNvCxnSpPr/>
          <p:nvPr/>
        </p:nvCxnSpPr>
        <p:spPr>
          <a:xfrm flipH="1" flipV="1">
            <a:off x="5620148" y="5088904"/>
            <a:ext cx="1316437" cy="56129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nettore 2 135"/>
          <p:cNvCxnSpPr/>
          <p:nvPr/>
        </p:nvCxnSpPr>
        <p:spPr>
          <a:xfrm flipH="1" flipV="1">
            <a:off x="5392713" y="5353168"/>
            <a:ext cx="258327" cy="17248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ttore 2 137"/>
          <p:cNvCxnSpPr/>
          <p:nvPr/>
        </p:nvCxnSpPr>
        <p:spPr>
          <a:xfrm flipH="1">
            <a:off x="3938770" y="5212278"/>
            <a:ext cx="967013" cy="51933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onnettore 2 139"/>
          <p:cNvCxnSpPr/>
          <p:nvPr/>
        </p:nvCxnSpPr>
        <p:spPr>
          <a:xfrm>
            <a:off x="4402945" y="5014894"/>
            <a:ext cx="308606" cy="70275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ttore 2 141"/>
          <p:cNvCxnSpPr/>
          <p:nvPr/>
        </p:nvCxnSpPr>
        <p:spPr>
          <a:xfrm>
            <a:off x="3522183" y="4429838"/>
            <a:ext cx="444931" cy="11511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onnettore 2 144"/>
          <p:cNvCxnSpPr/>
          <p:nvPr/>
        </p:nvCxnSpPr>
        <p:spPr>
          <a:xfrm>
            <a:off x="5651040" y="4000018"/>
            <a:ext cx="1278692" cy="425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Connettore 2 146"/>
          <p:cNvCxnSpPr/>
          <p:nvPr/>
        </p:nvCxnSpPr>
        <p:spPr>
          <a:xfrm>
            <a:off x="7430459" y="4309270"/>
            <a:ext cx="884093" cy="72846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nettore 2 148"/>
          <p:cNvCxnSpPr/>
          <p:nvPr/>
        </p:nvCxnSpPr>
        <p:spPr>
          <a:xfrm flipH="1">
            <a:off x="7203847" y="4295847"/>
            <a:ext cx="51478" cy="48540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onnettore 2 150"/>
          <p:cNvCxnSpPr/>
          <p:nvPr/>
        </p:nvCxnSpPr>
        <p:spPr>
          <a:xfrm>
            <a:off x="6386577" y="4754968"/>
            <a:ext cx="522932" cy="22787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Connettore 2 152"/>
          <p:cNvCxnSpPr/>
          <p:nvPr/>
        </p:nvCxnSpPr>
        <p:spPr>
          <a:xfrm>
            <a:off x="5564051" y="4258889"/>
            <a:ext cx="228767" cy="14609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nettore 2 154"/>
          <p:cNvCxnSpPr/>
          <p:nvPr/>
        </p:nvCxnSpPr>
        <p:spPr>
          <a:xfrm flipH="1" flipV="1">
            <a:off x="5636023" y="4191269"/>
            <a:ext cx="195284" cy="1125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nettore 2 157"/>
          <p:cNvCxnSpPr/>
          <p:nvPr/>
        </p:nvCxnSpPr>
        <p:spPr>
          <a:xfrm flipV="1">
            <a:off x="5604110" y="4806347"/>
            <a:ext cx="188708" cy="9381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ttore 2 160"/>
          <p:cNvCxnSpPr/>
          <p:nvPr/>
        </p:nvCxnSpPr>
        <p:spPr>
          <a:xfrm flipH="1">
            <a:off x="7556075" y="5388122"/>
            <a:ext cx="650393" cy="29843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ttore 2 163"/>
          <p:cNvCxnSpPr/>
          <p:nvPr/>
        </p:nvCxnSpPr>
        <p:spPr>
          <a:xfrm>
            <a:off x="7556075" y="5137016"/>
            <a:ext cx="650392" cy="9331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ttore 2 166"/>
          <p:cNvCxnSpPr/>
          <p:nvPr/>
        </p:nvCxnSpPr>
        <p:spPr>
          <a:xfrm flipH="1">
            <a:off x="7198858" y="5465026"/>
            <a:ext cx="1" cy="15472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Connettore 2 183"/>
          <p:cNvCxnSpPr/>
          <p:nvPr/>
        </p:nvCxnSpPr>
        <p:spPr>
          <a:xfrm>
            <a:off x="4632684" y="4763352"/>
            <a:ext cx="298843" cy="13046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Connettore 2 192"/>
          <p:cNvCxnSpPr/>
          <p:nvPr/>
        </p:nvCxnSpPr>
        <p:spPr>
          <a:xfrm flipH="1">
            <a:off x="4626350" y="4214425"/>
            <a:ext cx="397296" cy="23870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nettore 2 195"/>
          <p:cNvCxnSpPr/>
          <p:nvPr/>
        </p:nvCxnSpPr>
        <p:spPr>
          <a:xfrm flipH="1">
            <a:off x="6527682" y="4337358"/>
            <a:ext cx="1245796" cy="17822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onnettore 2 198"/>
          <p:cNvCxnSpPr/>
          <p:nvPr/>
        </p:nvCxnSpPr>
        <p:spPr>
          <a:xfrm>
            <a:off x="8339762" y="4538550"/>
            <a:ext cx="139220" cy="35527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Connettore 2 201"/>
          <p:cNvCxnSpPr/>
          <p:nvPr/>
        </p:nvCxnSpPr>
        <p:spPr>
          <a:xfrm flipH="1">
            <a:off x="8409372" y="5619755"/>
            <a:ext cx="69610" cy="149672"/>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Connettore 2 209"/>
          <p:cNvCxnSpPr/>
          <p:nvPr/>
        </p:nvCxnSpPr>
        <p:spPr>
          <a:xfrm flipH="1">
            <a:off x="6258555" y="4299905"/>
            <a:ext cx="741945" cy="119249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Connettore 2 216"/>
          <p:cNvCxnSpPr/>
          <p:nvPr/>
        </p:nvCxnSpPr>
        <p:spPr>
          <a:xfrm flipV="1">
            <a:off x="5976533" y="4956852"/>
            <a:ext cx="105054" cy="43707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Connettore 2 218"/>
          <p:cNvCxnSpPr/>
          <p:nvPr/>
        </p:nvCxnSpPr>
        <p:spPr>
          <a:xfrm flipV="1">
            <a:off x="6357257" y="4167107"/>
            <a:ext cx="589329" cy="21348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Connettore 2 220"/>
          <p:cNvCxnSpPr/>
          <p:nvPr/>
        </p:nvCxnSpPr>
        <p:spPr>
          <a:xfrm flipV="1">
            <a:off x="4691257" y="4316198"/>
            <a:ext cx="396630" cy="26268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Connettore 2 223"/>
          <p:cNvCxnSpPr/>
          <p:nvPr/>
        </p:nvCxnSpPr>
        <p:spPr>
          <a:xfrm>
            <a:off x="2431587" y="4432250"/>
            <a:ext cx="431055" cy="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Connettore 2 225"/>
          <p:cNvCxnSpPr/>
          <p:nvPr/>
        </p:nvCxnSpPr>
        <p:spPr>
          <a:xfrm flipH="1">
            <a:off x="2345477" y="4299863"/>
            <a:ext cx="482020" cy="796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Connettore 2 228"/>
          <p:cNvCxnSpPr/>
          <p:nvPr/>
        </p:nvCxnSpPr>
        <p:spPr>
          <a:xfrm>
            <a:off x="5292824" y="4378849"/>
            <a:ext cx="1094" cy="31206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nettore 2 233"/>
          <p:cNvCxnSpPr/>
          <p:nvPr/>
        </p:nvCxnSpPr>
        <p:spPr>
          <a:xfrm flipV="1">
            <a:off x="4902271" y="5353168"/>
            <a:ext cx="212535" cy="45426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0723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20</a:t>
            </a:fld>
            <a:endParaRPr lang="en-US" sz="1800" b="0" strike="noStrike" spc="-1" dirty="0">
              <a:solidFill>
                <a:srgbClr val="000000"/>
              </a:solidFill>
              <a:uFill>
                <a:solidFill>
                  <a:srgbClr val="FFFFFF"/>
                </a:solidFill>
              </a:uFill>
              <a:latin typeface="Arial"/>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56840"/>
            <a:ext cx="9144000" cy="3968750"/>
          </a:xfrm>
          <a:prstGeom prst="rect">
            <a:avLst/>
          </a:prstGeom>
        </p:spPr>
      </p:pic>
    </p:spTree>
    <p:extLst>
      <p:ext uri="{BB962C8B-B14F-4D97-AF65-F5344CB8AC3E}">
        <p14:creationId xmlns:p14="http://schemas.microsoft.com/office/powerpoint/2010/main" val="13061690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Conclusioni</a:t>
            </a:r>
            <a:r>
              <a:rPr lang="en-US" sz="4400" spc="-1" dirty="0">
                <a:solidFill>
                  <a:srgbClr val="17375E"/>
                </a:solidFill>
                <a:uFill>
                  <a:solidFill>
                    <a:srgbClr val="FFFFFF"/>
                  </a:solidFill>
                </a:uFill>
                <a:latin typeface="Calibri"/>
              </a:rPr>
              <a:t> e </a:t>
            </a:r>
            <a:r>
              <a:rPr lang="en-US" sz="4400" spc="-1" dirty="0" err="1">
                <a:solidFill>
                  <a:srgbClr val="17375E"/>
                </a:solidFill>
                <a:uFill>
                  <a:solidFill>
                    <a:srgbClr val="FFFFFF"/>
                  </a:solidFill>
                </a:uFill>
                <a:latin typeface="Calibri"/>
              </a:rPr>
              <a:t>sviluppi</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futuri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21</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44393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err="1">
                <a:solidFill>
                  <a:srgbClr val="FF3333"/>
                </a:solidFill>
                <a:uFill>
                  <a:solidFill>
                    <a:srgbClr val="FFFFFF"/>
                  </a:solidFill>
                </a:uFill>
              </a:rPr>
              <a:t>Conclusioni</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a:uFill>
                  <a:solidFill>
                    <a:srgbClr val="FFFFFF"/>
                  </a:solidFill>
                </a:uFill>
              </a:rPr>
              <a:t>Il </a:t>
            </a:r>
            <a:r>
              <a:rPr lang="en-US" sz="2400" spc="-1" dirty="0" err="1">
                <a:uFill>
                  <a:solidFill>
                    <a:srgbClr val="FFFFFF"/>
                  </a:solidFill>
                </a:uFill>
              </a:rPr>
              <a:t>testo</a:t>
            </a:r>
            <a:r>
              <a:rPr lang="en-US" sz="2400" spc="-1" dirty="0">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e la </a:t>
            </a:r>
            <a:r>
              <a:rPr lang="en-US" sz="2400" spc="-1" dirty="0" err="1">
                <a:uFill>
                  <a:solidFill>
                    <a:srgbClr val="FFFFFF"/>
                  </a:solidFill>
                </a:uFill>
              </a:rPr>
              <a:t>struttura</a:t>
            </a:r>
            <a:r>
              <a:rPr lang="en-US" sz="2400" spc="-1" dirty="0">
                <a:uFill>
                  <a:solidFill>
                    <a:srgbClr val="FFFFFF"/>
                  </a:solidFill>
                </a:uFill>
              </a:rPr>
              <a:t> del </a:t>
            </a:r>
            <a:r>
              <a:rPr lang="en-US" sz="2400" spc="-1" dirty="0" err="1">
                <a:uFill>
                  <a:solidFill>
                    <a:srgbClr val="FFFFFF"/>
                  </a:solidFill>
                </a:uFill>
              </a:rPr>
              <a:t>sito</a:t>
            </a:r>
            <a:r>
              <a:rPr lang="en-US" sz="2400" spc="-1" dirty="0">
                <a:uFill>
                  <a:solidFill>
                    <a:srgbClr val="FFFFFF"/>
                  </a:solidFill>
                </a:uFill>
              </a:rPr>
              <a:t> Web </a:t>
            </a:r>
            <a:r>
              <a:rPr lang="en-US" sz="2400" spc="-1" dirty="0" err="1">
                <a:uFill>
                  <a:solidFill>
                    <a:srgbClr val="FFFFFF"/>
                  </a:solidFill>
                </a:uFill>
              </a:rPr>
              <a:t>forniscono</a:t>
            </a:r>
            <a:r>
              <a:rPr lang="en-US" sz="2400" spc="-1" dirty="0">
                <a:uFill>
                  <a:solidFill>
                    <a:srgbClr val="FFFFFF"/>
                  </a:solidFill>
                </a:uFill>
              </a:rPr>
              <a:t> </a:t>
            </a:r>
            <a:r>
              <a:rPr lang="en-US" sz="2400" spc="-1" dirty="0" err="1">
                <a:uFill>
                  <a:solidFill>
                    <a:srgbClr val="FFFFFF"/>
                  </a:solidFill>
                </a:uFill>
              </a:rPr>
              <a:t>informazioni</a:t>
            </a:r>
            <a:r>
              <a:rPr lang="en-US" sz="2400" spc="-1" dirty="0">
                <a:uFill>
                  <a:solidFill>
                    <a:srgbClr val="FFFFFF"/>
                  </a:solidFill>
                </a:uFill>
              </a:rPr>
              <a:t> diverse e </a:t>
            </a:r>
            <a:r>
              <a:rPr lang="en-US" sz="2400" spc="-1" dirty="0" err="1">
                <a:uFill>
                  <a:solidFill>
                    <a:srgbClr val="FFFFFF"/>
                  </a:solidFill>
                </a:uFill>
              </a:rPr>
              <a:t>complementari</a:t>
            </a:r>
            <a:r>
              <a:rPr lang="en-US" sz="2400" spc="-1" dirty="0">
                <a:uFill>
                  <a:solidFill>
                    <a:srgbClr val="FFFFFF"/>
                  </a:solidFill>
                </a:uFill>
              </a:rPr>
              <a:t> </a:t>
            </a:r>
            <a:r>
              <a:rPr lang="en-US" sz="2400" spc="-1" dirty="0" err="1">
                <a:uFill>
                  <a:solidFill>
                    <a:srgbClr val="FFFFFF"/>
                  </a:solidFill>
                </a:uFill>
              </a:rPr>
              <a:t>che</a:t>
            </a:r>
            <a:r>
              <a:rPr lang="en-US" sz="2400" spc="-1" dirty="0">
                <a:uFill>
                  <a:solidFill>
                    <a:srgbClr val="FFFFFF"/>
                  </a:solidFill>
                </a:uFill>
              </a:rPr>
              <a:t> </a:t>
            </a:r>
            <a:r>
              <a:rPr lang="en-US" sz="2400" spc="-1" dirty="0" err="1">
                <a:uFill>
                  <a:solidFill>
                    <a:srgbClr val="FFFFFF"/>
                  </a:solidFill>
                </a:uFill>
              </a:rPr>
              <a:t>possono</a:t>
            </a:r>
            <a:r>
              <a:rPr lang="en-US" sz="2400" spc="-1" dirty="0">
                <a:uFill>
                  <a:solidFill>
                    <a:srgbClr val="FFFFFF"/>
                  </a:solidFill>
                </a:uFill>
              </a:rPr>
              <a:t> </a:t>
            </a:r>
            <a:r>
              <a:rPr lang="en-US" sz="2400" spc="-1" dirty="0" err="1">
                <a:uFill>
                  <a:solidFill>
                    <a:srgbClr val="FFFFFF"/>
                  </a:solidFill>
                </a:uFill>
              </a:rPr>
              <a:t>migliorare</a:t>
            </a:r>
            <a:r>
              <a:rPr lang="en-US" sz="2400" spc="-1" dirty="0">
                <a:uFill>
                  <a:solidFill>
                    <a:srgbClr val="FFFFFF"/>
                  </a:solidFill>
                </a:uFill>
              </a:rPr>
              <a:t> la </a:t>
            </a:r>
            <a:r>
              <a:rPr lang="en-US" sz="2400" spc="-1" dirty="0" err="1">
                <a:uFill>
                  <a:solidFill>
                    <a:srgbClr val="FFFFFF"/>
                  </a:solidFill>
                </a:uFill>
              </a:rPr>
              <a:t>qualità</a:t>
            </a:r>
            <a:r>
              <a:rPr lang="en-US" sz="2400" spc="-1" dirty="0">
                <a:uFill>
                  <a:solidFill>
                    <a:srgbClr val="FFFFFF"/>
                  </a:solidFill>
                </a:uFill>
              </a:rPr>
              <a:t> </a:t>
            </a:r>
            <a:r>
              <a:rPr lang="en-US" sz="2400" spc="-1" dirty="0" err="1">
                <a:uFill>
                  <a:solidFill>
                    <a:srgbClr val="FFFFFF"/>
                  </a:solidFill>
                </a:uFill>
              </a:rPr>
              <a:t>dei</a:t>
            </a:r>
            <a:r>
              <a:rPr lang="en-US" sz="2400" spc="-1" dirty="0">
                <a:uFill>
                  <a:solidFill>
                    <a:srgbClr val="FFFFFF"/>
                  </a:solidFill>
                </a:uFill>
              </a:rPr>
              <a:t> Cluster.</a:t>
            </a:r>
          </a:p>
          <a:p>
            <a:pPr marL="285750" indent="-285750">
              <a:lnSpc>
                <a:spcPct val="100000"/>
              </a:lnSpc>
              <a:buFont typeface="Arial" panose="020B0604020202020204" pitchFamily="34" charset="0"/>
              <a:buChar char="•"/>
            </a:pPr>
            <a:r>
              <a:rPr lang="en-US" sz="2400" spc="-1" dirty="0" err="1">
                <a:uFill>
                  <a:solidFill>
                    <a:srgbClr val="FFFFFF"/>
                  </a:solidFill>
                </a:uFill>
              </a:rPr>
              <a:t>L’utilizzo</a:t>
            </a:r>
            <a:r>
              <a:rPr lang="en-US" sz="2400" spc="-1" dirty="0">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liste</a:t>
            </a:r>
            <a:r>
              <a:rPr lang="en-US" sz="2400" spc="-1" dirty="0">
                <a:uFill>
                  <a:solidFill>
                    <a:srgbClr val="FFFFFF"/>
                  </a:solidFill>
                </a:uFill>
              </a:rPr>
              <a:t> Web non ha </a:t>
            </a:r>
            <a:r>
              <a:rPr lang="en-US" sz="2400" spc="-1" dirty="0" err="1">
                <a:uFill>
                  <a:solidFill>
                    <a:srgbClr val="FFFFFF"/>
                  </a:solidFill>
                </a:uFill>
              </a:rPr>
              <a:t>prodotto</a:t>
            </a:r>
            <a:r>
              <a:rPr lang="en-US" sz="2400" spc="-1" dirty="0">
                <a:uFill>
                  <a:solidFill>
                    <a:srgbClr val="FFFFFF"/>
                  </a:solidFill>
                </a:uFill>
              </a:rPr>
              <a:t> </a:t>
            </a:r>
            <a:r>
              <a:rPr lang="en-US" sz="2400" spc="-1" dirty="0" err="1">
                <a:uFill>
                  <a:solidFill>
                    <a:srgbClr val="FFFFFF"/>
                  </a:solidFill>
                </a:uFill>
              </a:rPr>
              <a:t>miglioramenti</a:t>
            </a:r>
            <a:r>
              <a:rPr lang="en-US" sz="2400" spc="-1" dirty="0">
                <a:uFill>
                  <a:solidFill>
                    <a:srgbClr val="FFFFFF"/>
                  </a:solidFill>
                </a:uFill>
              </a:rPr>
              <a:t> </a:t>
            </a:r>
            <a:r>
              <a:rPr lang="en-US" sz="2400" spc="-1" dirty="0" err="1">
                <a:uFill>
                  <a:solidFill>
                    <a:srgbClr val="FFFFFF"/>
                  </a:solidFill>
                </a:uFill>
              </a:rPr>
              <a:t>significativi</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err="1">
                <a:uFill>
                  <a:solidFill>
                    <a:srgbClr val="FFFFFF"/>
                  </a:solidFill>
                </a:uFill>
              </a:rPr>
              <a:t>L’utilizzo</a:t>
            </a:r>
            <a:r>
              <a:rPr lang="en-US" sz="2400" spc="-1" dirty="0">
                <a:uFill>
                  <a:solidFill>
                    <a:srgbClr val="FFFFFF"/>
                  </a:solidFill>
                </a:uFill>
              </a:rPr>
              <a:t> di Skip-Gram </a:t>
            </a:r>
            <a:r>
              <a:rPr lang="en-US" sz="2400" spc="-1" dirty="0" err="1">
                <a:uFill>
                  <a:solidFill>
                    <a:srgbClr val="FFFFFF"/>
                  </a:solidFill>
                </a:uFill>
              </a:rPr>
              <a:t>modificato</a:t>
            </a:r>
            <a:r>
              <a:rPr lang="en-US" sz="2400" spc="-1" dirty="0">
                <a:uFill>
                  <a:solidFill>
                    <a:srgbClr val="FFFFFF"/>
                  </a:solidFill>
                </a:uFill>
              </a:rPr>
              <a:t> non ha </a:t>
            </a:r>
            <a:r>
              <a:rPr lang="en-US" sz="2400" spc="-1" dirty="0" err="1">
                <a:uFill>
                  <a:solidFill>
                    <a:srgbClr val="FFFFFF"/>
                  </a:solidFill>
                </a:uFill>
              </a:rPr>
              <a:t>prodotto</a:t>
            </a:r>
            <a:r>
              <a:rPr lang="en-US" sz="2400" spc="-1" dirty="0">
                <a:uFill>
                  <a:solidFill>
                    <a:srgbClr val="FFFFFF"/>
                  </a:solidFill>
                </a:uFill>
              </a:rPr>
              <a:t> </a:t>
            </a:r>
            <a:r>
              <a:rPr lang="en-US" sz="2400" spc="-1" dirty="0" err="1">
                <a:uFill>
                  <a:solidFill>
                    <a:srgbClr val="FFFFFF"/>
                  </a:solidFill>
                </a:uFill>
              </a:rPr>
              <a:t>miglioramenti</a:t>
            </a:r>
            <a:r>
              <a:rPr lang="en-US" sz="2400" spc="-1" dirty="0">
                <a:uFill>
                  <a:solidFill>
                    <a:srgbClr val="FFFFFF"/>
                  </a:solidFill>
                </a:uFill>
              </a:rPr>
              <a:t> </a:t>
            </a:r>
            <a:r>
              <a:rPr lang="en-US" sz="2400" spc="-1" dirty="0" err="1">
                <a:uFill>
                  <a:solidFill>
                    <a:srgbClr val="FFFFFF"/>
                  </a:solidFill>
                </a:uFill>
              </a:rPr>
              <a:t>significativi</a:t>
            </a:r>
            <a:r>
              <a:rPr lang="en-US" sz="2400" spc="-1" dirty="0">
                <a:uFill>
                  <a:solidFill>
                    <a:srgbClr val="FFFFFF"/>
                  </a:solidFill>
                </a:uFill>
              </a:rPr>
              <a:t>.</a:t>
            </a:r>
          </a:p>
          <a:p>
            <a:pPr marL="285750" indent="-285750">
              <a:lnSpc>
                <a:spcPct val="100000"/>
              </a:lnSpc>
              <a:buFont typeface="Arial" panose="020B0604020202020204" pitchFamily="34" charset="0"/>
              <a:buChar char="•"/>
            </a:pPr>
            <a:endParaRPr lang="en-US" sz="2400" spc="-1" dirty="0">
              <a:uFill>
                <a:solidFill>
                  <a:srgbClr val="FFFFFF"/>
                </a:solidFill>
              </a:uFill>
            </a:endParaRPr>
          </a:p>
          <a:p>
            <a:pPr>
              <a:lnSpc>
                <a:spcPct val="100000"/>
              </a:lnSpc>
            </a:pPr>
            <a:r>
              <a:rPr lang="en-US" sz="2400" spc="-1" dirty="0" err="1">
                <a:solidFill>
                  <a:srgbClr val="FF3333"/>
                </a:solidFill>
                <a:uFill>
                  <a:solidFill>
                    <a:srgbClr val="FFFFFF"/>
                  </a:solidFill>
                </a:uFill>
              </a:rPr>
              <a:t>Sviluppi</a:t>
            </a:r>
            <a:r>
              <a:rPr lang="en-US" sz="2400" spc="-1" dirty="0">
                <a:solidFill>
                  <a:srgbClr val="FF3333"/>
                </a:solidFill>
                <a:uFill>
                  <a:solidFill>
                    <a:srgbClr val="FFFFFF"/>
                  </a:solidFill>
                </a:uFill>
              </a:rPr>
              <a:t> </a:t>
            </a:r>
            <a:r>
              <a:rPr lang="en-US" sz="2400" spc="-1" dirty="0" err="1">
                <a:solidFill>
                  <a:srgbClr val="FF3333"/>
                </a:solidFill>
                <a:uFill>
                  <a:solidFill>
                    <a:srgbClr val="FFFFFF"/>
                  </a:solidFill>
                </a:uFill>
              </a:rPr>
              <a:t>futuri</a:t>
            </a:r>
            <a:r>
              <a:rPr lang="en-US" sz="2400" spc="-1" dirty="0">
                <a:uFill>
                  <a:solidFill>
                    <a:srgbClr val="FFFFFF"/>
                  </a:solidFill>
                </a:uFill>
              </a:rPr>
              <a:t>:</a:t>
            </a:r>
          </a:p>
          <a:p>
            <a:pPr marL="285750" indent="-285750">
              <a:lnSpc>
                <a:spcPct val="100000"/>
              </a:lnSpc>
              <a:buFont typeface="Arial" panose="020B0604020202020204" pitchFamily="34" charset="0"/>
              <a:buChar char="•"/>
            </a:pPr>
            <a:r>
              <a:rPr lang="en-US" sz="2400" spc="-1" dirty="0" err="1">
                <a:uFill>
                  <a:solidFill>
                    <a:srgbClr val="FFFFFF"/>
                  </a:solidFill>
                </a:uFill>
              </a:rPr>
              <a:t>Estendere</a:t>
            </a:r>
            <a:r>
              <a:rPr lang="en-US" sz="2400" spc="-1" dirty="0">
                <a:uFill>
                  <a:solidFill>
                    <a:srgbClr val="FFFFFF"/>
                  </a:solidFill>
                </a:uFill>
              </a:rPr>
              <a:t> la </a:t>
            </a:r>
            <a:r>
              <a:rPr lang="en-US" sz="2400" spc="-1" dirty="0" err="1">
                <a:uFill>
                  <a:solidFill>
                    <a:srgbClr val="FFFFFF"/>
                  </a:solidFill>
                </a:uFill>
              </a:rPr>
              <a:t>metodologia</a:t>
            </a:r>
            <a:r>
              <a:rPr lang="en-US" sz="2400" spc="-1" dirty="0">
                <a:uFill>
                  <a:solidFill>
                    <a:srgbClr val="FFFFFF"/>
                  </a:solidFill>
                </a:uFill>
              </a:rPr>
              <a:t> </a:t>
            </a:r>
            <a:r>
              <a:rPr lang="en-US" sz="2400" spc="-1" dirty="0" err="1">
                <a:uFill>
                  <a:solidFill>
                    <a:srgbClr val="FFFFFF"/>
                  </a:solidFill>
                </a:uFill>
              </a:rPr>
              <a:t>su</a:t>
            </a:r>
            <a:r>
              <a:rPr lang="en-US" sz="2400" spc="-1" dirty="0">
                <a:uFill>
                  <a:solidFill>
                    <a:srgbClr val="FFFFFF"/>
                  </a:solidFill>
                </a:uFill>
              </a:rPr>
              <a:t> </a:t>
            </a:r>
            <a:r>
              <a:rPr lang="en-US" sz="2400" spc="-1" dirty="0" err="1">
                <a:uFill>
                  <a:solidFill>
                    <a:srgbClr val="FFFFFF"/>
                  </a:solidFill>
                </a:uFill>
              </a:rPr>
              <a:t>più</a:t>
            </a:r>
            <a:r>
              <a:rPr lang="en-US" sz="2400" spc="-1" dirty="0">
                <a:uFill>
                  <a:solidFill>
                    <a:srgbClr val="FFFFFF"/>
                  </a:solidFill>
                </a:uFill>
              </a:rPr>
              <a:t> </a:t>
            </a:r>
            <a:r>
              <a:rPr lang="en-US" sz="2400" spc="-1" dirty="0" err="1">
                <a:uFill>
                  <a:solidFill>
                    <a:srgbClr val="FFFFFF"/>
                  </a:solidFill>
                </a:uFill>
              </a:rPr>
              <a:t>siti</a:t>
            </a:r>
            <a:r>
              <a:rPr lang="en-US" sz="2400" spc="-1" dirty="0">
                <a:uFill>
                  <a:solidFill>
                    <a:srgbClr val="FFFFFF"/>
                  </a:solidFill>
                </a:uFill>
              </a:rPr>
              <a:t> Web e </a:t>
            </a:r>
            <a:r>
              <a:rPr lang="en-US" sz="2400" spc="-1" dirty="0" err="1">
                <a:uFill>
                  <a:solidFill>
                    <a:srgbClr val="FFFFFF"/>
                  </a:solidFill>
                </a:uFill>
              </a:rPr>
              <a:t>meno</a:t>
            </a:r>
            <a:r>
              <a:rPr lang="en-US" sz="2400" spc="-1" dirty="0">
                <a:uFill>
                  <a:solidFill>
                    <a:srgbClr val="FFFFFF"/>
                  </a:solidFill>
                </a:uFill>
              </a:rPr>
              <a:t> </a:t>
            </a:r>
            <a:r>
              <a:rPr lang="en-US" sz="2400" spc="-1" dirty="0" err="1">
                <a:uFill>
                  <a:solidFill>
                    <a:srgbClr val="FFFFFF"/>
                  </a:solidFill>
                </a:uFill>
              </a:rPr>
              <a:t>strutturati</a:t>
            </a:r>
            <a:r>
              <a:rPr lang="en-US" sz="2400" spc="-1" dirty="0">
                <a:uFill>
                  <a:solidFill>
                    <a:srgbClr val="FFFFFF"/>
                  </a:solidFill>
                </a:uFill>
              </a:rPr>
              <a:t>.</a:t>
            </a:r>
          </a:p>
        </p:txBody>
      </p:sp>
    </p:spTree>
    <p:extLst>
      <p:ext uri="{BB962C8B-B14F-4D97-AF65-F5344CB8AC3E}">
        <p14:creationId xmlns:p14="http://schemas.microsoft.com/office/powerpoint/2010/main" val="6149242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0" y="0"/>
            <a:ext cx="9141840" cy="685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7000" b="0" strike="noStrike" spc="-1" dirty="0" err="1">
                <a:solidFill>
                  <a:srgbClr val="17375E"/>
                </a:solidFill>
                <a:uFill>
                  <a:solidFill>
                    <a:srgbClr val="FFFFFF"/>
                  </a:solidFill>
                </a:uFill>
                <a:latin typeface="Calibri"/>
                <a:ea typeface="DejaVu Sans"/>
              </a:rPr>
              <a:t>Grazie</a:t>
            </a:r>
            <a:r>
              <a:rPr lang="en-US" sz="7000" b="0" strike="noStrike" spc="-1" dirty="0">
                <a:solidFill>
                  <a:srgbClr val="17375E"/>
                </a:solidFill>
                <a:uFill>
                  <a:solidFill>
                    <a:srgbClr val="FFFFFF"/>
                  </a:solidFill>
                </a:uFill>
                <a:latin typeface="Calibri"/>
                <a:ea typeface="DejaVu Sans"/>
              </a:rPr>
              <a:t> per </a:t>
            </a:r>
            <a:r>
              <a:rPr lang="en-US" sz="7000" b="0" strike="noStrike" spc="-1" dirty="0" err="1">
                <a:solidFill>
                  <a:srgbClr val="17375E"/>
                </a:solidFill>
                <a:uFill>
                  <a:solidFill>
                    <a:srgbClr val="FFFFFF"/>
                  </a:solidFill>
                </a:uFill>
                <a:latin typeface="Calibri"/>
                <a:ea typeface="DejaVu Sans"/>
              </a:rPr>
              <a:t>l’attenzione</a:t>
            </a:r>
            <a:endParaRPr lang="en-US" sz="70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22</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spTree>
    <p:extLst>
      <p:ext uri="{BB962C8B-B14F-4D97-AF65-F5344CB8AC3E}">
        <p14:creationId xmlns:p14="http://schemas.microsoft.com/office/powerpoint/2010/main" val="8730949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Clustering</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3</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198709"/>
            <a:ext cx="8288640" cy="510219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200" spc="-1" dirty="0" err="1">
                <a:solidFill>
                  <a:srgbClr val="000000"/>
                </a:solidFill>
                <a:uFill>
                  <a:solidFill>
                    <a:srgbClr val="FFFFFF"/>
                  </a:solidFill>
                </a:uFill>
                <a:latin typeface="Arial"/>
              </a:rPr>
              <a:t>Processo</a:t>
            </a:r>
            <a:r>
              <a:rPr lang="en-US" sz="2200" spc="-1" dirty="0">
                <a:solidFill>
                  <a:srgbClr val="000000"/>
                </a:solidFill>
                <a:uFill>
                  <a:solidFill>
                    <a:srgbClr val="FFFFFF"/>
                  </a:solidFill>
                </a:uFill>
                <a:latin typeface="Arial"/>
              </a:rPr>
              <a:t> di </a:t>
            </a:r>
            <a:r>
              <a:rPr lang="en-US" sz="2200" spc="-1" dirty="0" err="1">
                <a:solidFill>
                  <a:srgbClr val="000000"/>
                </a:solidFill>
                <a:uFill>
                  <a:solidFill>
                    <a:srgbClr val="FFFFFF"/>
                  </a:solidFill>
                </a:uFill>
                <a:latin typeface="Arial"/>
              </a:rPr>
              <a:t>selezione</a:t>
            </a:r>
            <a:r>
              <a:rPr lang="en-US" sz="2200" spc="-1" dirty="0">
                <a:solidFill>
                  <a:srgbClr val="000000"/>
                </a:solidFill>
                <a:uFill>
                  <a:solidFill>
                    <a:srgbClr val="FFFFFF"/>
                  </a:solidFill>
                </a:uFill>
                <a:latin typeface="Arial"/>
              </a:rPr>
              <a:t> e </a:t>
            </a:r>
            <a:r>
              <a:rPr lang="en-US" sz="2200" spc="-1" dirty="0" err="1">
                <a:solidFill>
                  <a:srgbClr val="000000"/>
                </a:solidFill>
                <a:uFill>
                  <a:solidFill>
                    <a:srgbClr val="FFFFFF"/>
                  </a:solidFill>
                </a:uFill>
                <a:latin typeface="Arial"/>
              </a:rPr>
              <a:t>raggruppamento</a:t>
            </a:r>
            <a:r>
              <a:rPr lang="en-US" sz="2200" spc="-1" dirty="0">
                <a:solidFill>
                  <a:srgbClr val="000000"/>
                </a:solidFill>
                <a:uFill>
                  <a:solidFill>
                    <a:srgbClr val="FFFFFF"/>
                  </a:solidFill>
                </a:uFill>
                <a:latin typeface="Arial"/>
              </a:rPr>
              <a:t>, a </a:t>
            </a:r>
            <a:r>
              <a:rPr lang="en-US" sz="2200" spc="-1" dirty="0" err="1">
                <a:solidFill>
                  <a:srgbClr val="000000"/>
                </a:solidFill>
                <a:uFill>
                  <a:solidFill>
                    <a:srgbClr val="FFFFFF"/>
                  </a:solidFill>
                </a:uFill>
                <a:latin typeface="Arial"/>
              </a:rPr>
              <a:t>partire</a:t>
            </a:r>
            <a:r>
              <a:rPr lang="en-US" sz="2200" spc="-1" dirty="0">
                <a:solidFill>
                  <a:srgbClr val="000000"/>
                </a:solidFill>
                <a:uFill>
                  <a:solidFill>
                    <a:srgbClr val="FFFFFF"/>
                  </a:solidFill>
                </a:uFill>
                <a:latin typeface="Arial"/>
              </a:rPr>
              <a:t> da </a:t>
            </a:r>
            <a:r>
              <a:rPr lang="en-US" sz="2200" spc="-1" dirty="0" err="1">
                <a:solidFill>
                  <a:srgbClr val="000000"/>
                </a:solidFill>
                <a:uFill>
                  <a:solidFill>
                    <a:srgbClr val="FFFFFF"/>
                  </a:solidFill>
                </a:uFill>
                <a:latin typeface="Arial"/>
              </a:rPr>
              <a:t>una</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collezione</a:t>
            </a:r>
            <a:r>
              <a:rPr lang="en-US" sz="2200" spc="-1" dirty="0">
                <a:solidFill>
                  <a:srgbClr val="000000"/>
                </a:solidFill>
                <a:uFill>
                  <a:solidFill>
                    <a:srgbClr val="FFFFFF"/>
                  </a:solidFill>
                </a:uFill>
                <a:latin typeface="Arial"/>
              </a:rPr>
              <a:t> di </a:t>
            </a:r>
            <a:r>
              <a:rPr lang="en-US" sz="2200" spc="-1" dirty="0" err="1">
                <a:solidFill>
                  <a:srgbClr val="000000"/>
                </a:solidFill>
                <a:uFill>
                  <a:solidFill>
                    <a:srgbClr val="FFFFFF"/>
                  </a:solidFill>
                </a:uFill>
                <a:latin typeface="Arial"/>
              </a:rPr>
              <a:t>dati</a:t>
            </a:r>
            <a:r>
              <a:rPr lang="en-US" sz="2200" spc="-1" dirty="0">
                <a:solidFill>
                  <a:srgbClr val="000000"/>
                </a:solidFill>
                <a:uFill>
                  <a:solidFill>
                    <a:srgbClr val="FFFFFF"/>
                  </a:solidFill>
                </a:uFill>
                <a:latin typeface="Arial"/>
              </a:rPr>
              <a:t>, di </a:t>
            </a:r>
            <a:r>
              <a:rPr lang="en-US" sz="2200" spc="-1" dirty="0" err="1">
                <a:solidFill>
                  <a:srgbClr val="000000"/>
                </a:solidFill>
                <a:uFill>
                  <a:solidFill>
                    <a:srgbClr val="FFFFFF"/>
                  </a:solidFill>
                </a:uFill>
                <a:latin typeface="Arial"/>
              </a:rPr>
              <a:t>elementi</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omogenei</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avendo</a:t>
            </a:r>
            <a:r>
              <a:rPr lang="en-US" sz="2200" spc="-1" dirty="0">
                <a:solidFill>
                  <a:srgbClr val="000000"/>
                </a:solidFill>
                <a:uFill>
                  <a:solidFill>
                    <a:srgbClr val="FFFFFF"/>
                  </a:solidFill>
                </a:uFill>
                <a:latin typeface="Arial"/>
              </a:rPr>
              <a:t> come base la </a:t>
            </a:r>
            <a:r>
              <a:rPr lang="en-US" sz="2200" spc="-1" dirty="0" err="1">
                <a:solidFill>
                  <a:srgbClr val="000000"/>
                </a:solidFill>
                <a:uFill>
                  <a:solidFill>
                    <a:srgbClr val="FFFFFF"/>
                  </a:solidFill>
                </a:uFill>
                <a:latin typeface="Arial"/>
              </a:rPr>
              <a:t>somiglianza</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tra</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gli</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stessi</a:t>
            </a:r>
            <a:r>
              <a:rPr lang="en-US" sz="2200" spc="-1" dirty="0">
                <a:solidFill>
                  <a:srgbClr val="000000"/>
                </a:solidFill>
                <a:uFill>
                  <a:solidFill>
                    <a:srgbClr val="FFFFFF"/>
                  </a:solidFill>
                </a:uFill>
                <a:latin typeface="Arial"/>
              </a:rPr>
              <a:t>.</a:t>
            </a:r>
          </a:p>
          <a:p>
            <a:pPr>
              <a:lnSpc>
                <a:spcPct val="100000"/>
              </a:lnSpc>
            </a:pPr>
            <a:endParaRPr lang="en-US" sz="2200" spc="-1" dirty="0">
              <a:solidFill>
                <a:srgbClr val="000000"/>
              </a:solidFill>
              <a:uFill>
                <a:solidFill>
                  <a:srgbClr val="FFFFFF"/>
                </a:solidFill>
              </a:uFill>
              <a:latin typeface="Arial"/>
            </a:endParaRPr>
          </a:p>
          <a:p>
            <a:pPr>
              <a:lnSpc>
                <a:spcPct val="100000"/>
              </a:lnSpc>
            </a:pPr>
            <a:r>
              <a:rPr lang="en-US" sz="2200" spc="-1" dirty="0">
                <a:solidFill>
                  <a:srgbClr val="000000"/>
                </a:solidFill>
                <a:uFill>
                  <a:solidFill>
                    <a:srgbClr val="FFFFFF"/>
                  </a:solidFill>
                </a:uFill>
                <a:latin typeface="Arial"/>
              </a:rPr>
              <a:t>Il Clustering </a:t>
            </a:r>
            <a:r>
              <a:rPr lang="en-US" sz="2200" spc="-1" dirty="0" err="1">
                <a:solidFill>
                  <a:srgbClr val="000000"/>
                </a:solidFill>
                <a:uFill>
                  <a:solidFill>
                    <a:srgbClr val="FFFFFF"/>
                  </a:solidFill>
                </a:uFill>
                <a:latin typeface="Arial"/>
              </a:rPr>
              <a:t>viene</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utilizzato</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nel</a:t>
            </a:r>
            <a:r>
              <a:rPr lang="en-US" sz="2200" spc="-1" dirty="0">
                <a:solidFill>
                  <a:srgbClr val="000000"/>
                </a:solidFill>
                <a:uFill>
                  <a:solidFill>
                    <a:srgbClr val="FFFFFF"/>
                  </a:solidFill>
                </a:uFill>
                <a:latin typeface="Arial"/>
              </a:rPr>
              <a:t> Web per </a:t>
            </a:r>
            <a:r>
              <a:rPr lang="en-US" sz="2200" spc="-1" dirty="0" err="1">
                <a:solidFill>
                  <a:srgbClr val="000000"/>
                </a:solidFill>
                <a:uFill>
                  <a:solidFill>
                    <a:srgbClr val="FFFFFF"/>
                  </a:solidFill>
                </a:uFill>
                <a:latin typeface="Arial"/>
              </a:rPr>
              <a:t>poter</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organizzare</a:t>
            </a:r>
            <a:r>
              <a:rPr lang="en-US" sz="2200" spc="-1" dirty="0">
                <a:solidFill>
                  <a:srgbClr val="000000"/>
                </a:solidFill>
                <a:uFill>
                  <a:solidFill>
                    <a:srgbClr val="FFFFFF"/>
                  </a:solidFill>
                </a:uFill>
                <a:latin typeface="Arial"/>
              </a:rPr>
              <a:t> </a:t>
            </a:r>
            <a:r>
              <a:rPr lang="en-US" sz="2200" spc="-1" dirty="0" err="1">
                <a:solidFill>
                  <a:srgbClr val="000000"/>
                </a:solidFill>
                <a:uFill>
                  <a:solidFill>
                    <a:srgbClr val="FFFFFF"/>
                  </a:solidFill>
                </a:uFill>
                <a:latin typeface="Arial"/>
              </a:rPr>
              <a:t>l’</a:t>
            </a:r>
            <a:r>
              <a:rPr lang="en-US" sz="2200" spc="-1" dirty="0" err="1">
                <a:solidFill>
                  <a:srgbClr val="FF3333"/>
                </a:solidFill>
                <a:uFill>
                  <a:solidFill>
                    <a:srgbClr val="FFFFFF"/>
                  </a:solidFill>
                </a:uFill>
                <a:latin typeface="Arial"/>
              </a:rPr>
              <a:t>enorme</a:t>
            </a:r>
            <a:r>
              <a:rPr lang="en-US" sz="2200" spc="-1" dirty="0">
                <a:solidFill>
                  <a:srgbClr val="000000"/>
                </a:solidFill>
                <a:uFill>
                  <a:solidFill>
                    <a:srgbClr val="FFFFFF"/>
                  </a:solidFill>
                </a:uFill>
                <a:latin typeface="Arial"/>
              </a:rPr>
              <a:t> mole di </a:t>
            </a:r>
            <a:r>
              <a:rPr lang="en-US" sz="2200" spc="-1" dirty="0" err="1">
                <a:solidFill>
                  <a:srgbClr val="000000"/>
                </a:solidFill>
                <a:uFill>
                  <a:solidFill>
                    <a:srgbClr val="FFFFFF"/>
                  </a:solidFill>
                </a:uFill>
                <a:latin typeface="Arial"/>
              </a:rPr>
              <a:t>dati</a:t>
            </a:r>
            <a:r>
              <a:rPr lang="en-US" sz="2200" spc="-1" dirty="0">
                <a:solidFill>
                  <a:srgbClr val="000000"/>
                </a:solidFill>
                <a:uFill>
                  <a:solidFill>
                    <a:srgbClr val="FFFFFF"/>
                  </a:solidFill>
                </a:uFill>
                <a:latin typeface="Arial"/>
              </a:rPr>
              <a:t>.</a:t>
            </a:r>
          </a:p>
          <a:p>
            <a:pPr>
              <a:lnSpc>
                <a:spcPct val="100000"/>
              </a:lnSpc>
            </a:pPr>
            <a:endParaRPr lang="en-US" sz="2200" spc="-1" dirty="0">
              <a:solidFill>
                <a:srgbClr val="000000"/>
              </a:solidFill>
              <a:uFill>
                <a:solidFill>
                  <a:srgbClr val="FFFFFF"/>
                </a:solidFill>
              </a:uFill>
              <a:latin typeface="Arial"/>
            </a:endParaRPr>
          </a:p>
          <a:p>
            <a:pPr>
              <a:lnSpc>
                <a:spcPct val="100000"/>
              </a:lnSpc>
            </a:pPr>
            <a:r>
              <a:rPr lang="en-US" sz="2200" spc="-1" dirty="0">
                <a:uFill>
                  <a:solidFill>
                    <a:srgbClr val="FFFFFF"/>
                  </a:solidFill>
                </a:uFill>
              </a:rPr>
              <a:t>In </a:t>
            </a:r>
            <a:r>
              <a:rPr lang="en-US" sz="2200" spc="-1" dirty="0" err="1">
                <a:uFill>
                  <a:solidFill>
                    <a:srgbClr val="FFFFFF"/>
                  </a:solidFill>
                </a:uFill>
              </a:rPr>
              <a:t>letteratura</a:t>
            </a:r>
            <a:r>
              <a:rPr lang="en-US" sz="2200" spc="-1" dirty="0">
                <a:uFill>
                  <a:solidFill>
                    <a:srgbClr val="FFFFFF"/>
                  </a:solidFill>
                </a:uFill>
              </a:rPr>
              <a:t>, </a:t>
            </a:r>
            <a:r>
              <a:rPr lang="en-US" sz="2200" spc="-1" dirty="0" err="1">
                <a:uFill>
                  <a:solidFill>
                    <a:srgbClr val="FFFFFF"/>
                  </a:solidFill>
                </a:uFill>
              </a:rPr>
              <a:t>gli</a:t>
            </a:r>
            <a:r>
              <a:rPr lang="en-US" sz="2200" spc="-1" dirty="0">
                <a:uFill>
                  <a:solidFill>
                    <a:srgbClr val="FFFFFF"/>
                  </a:solidFill>
                </a:uFill>
              </a:rPr>
              <a:t> </a:t>
            </a: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si</a:t>
            </a:r>
            <a:r>
              <a:rPr lang="en-US" sz="2200" spc="-1" dirty="0">
                <a:uFill>
                  <a:solidFill>
                    <a:srgbClr val="FFFFFF"/>
                  </a:solidFill>
                </a:uFill>
              </a:rPr>
              <a:t> </a:t>
            </a:r>
            <a:r>
              <a:rPr lang="en-US" sz="2200" spc="-1" dirty="0" err="1">
                <a:uFill>
                  <a:solidFill>
                    <a:srgbClr val="FFFFFF"/>
                  </a:solidFill>
                </a:uFill>
              </a:rPr>
              <a:t>classificano</a:t>
            </a:r>
            <a:r>
              <a:rPr lang="en-US" sz="2200" spc="-1" dirty="0">
                <a:uFill>
                  <a:solidFill>
                    <a:srgbClr val="FFFFFF"/>
                  </a:solidFill>
                </a:uFill>
              </a:rPr>
              <a:t> in </a:t>
            </a:r>
            <a:r>
              <a:rPr lang="en-US" sz="2200" spc="-1" dirty="0" err="1">
                <a:uFill>
                  <a:solidFill>
                    <a:srgbClr val="FFFFFF"/>
                  </a:solidFill>
                </a:uFill>
              </a:rPr>
              <a:t>quattro</a:t>
            </a:r>
            <a:r>
              <a:rPr lang="en-US" sz="2200" spc="-1" dirty="0">
                <a:uFill>
                  <a:solidFill>
                    <a:srgbClr val="FFFFFF"/>
                  </a:solidFill>
                </a:uFill>
              </a:rPr>
              <a:t> </a:t>
            </a:r>
            <a:r>
              <a:rPr lang="en-US" sz="2200" spc="-1" dirty="0" err="1">
                <a:uFill>
                  <a:solidFill>
                    <a:srgbClr val="FFFFFF"/>
                  </a:solidFill>
                </a:uFill>
              </a:rPr>
              <a:t>categorie</a:t>
            </a:r>
            <a:r>
              <a:rPr lang="en-US" sz="2200" spc="-1" dirty="0">
                <a:uFill>
                  <a:solidFill>
                    <a:srgbClr val="FFFFFF"/>
                  </a:solidFill>
                </a:uFill>
              </a:rPr>
              <a:t>, in base </a:t>
            </a:r>
            <a:r>
              <a:rPr lang="en-US" sz="2200" spc="-1" dirty="0" err="1">
                <a:uFill>
                  <a:solidFill>
                    <a:srgbClr val="FFFFFF"/>
                  </a:solidFill>
                </a:uFill>
              </a:rPr>
              <a:t>alle</a:t>
            </a:r>
            <a:r>
              <a:rPr lang="en-US" sz="2200" spc="-1" dirty="0">
                <a:uFill>
                  <a:solidFill>
                    <a:srgbClr val="FFFFFF"/>
                  </a:solidFill>
                </a:uFill>
              </a:rPr>
              <a:t> </a:t>
            </a:r>
            <a:r>
              <a:rPr lang="en-US" sz="2200" spc="-1" dirty="0" err="1">
                <a:uFill>
                  <a:solidFill>
                    <a:srgbClr val="FFFFFF"/>
                  </a:solidFill>
                </a:uFill>
              </a:rPr>
              <a:t>informazioni</a:t>
            </a:r>
            <a:r>
              <a:rPr lang="en-US" sz="2200" spc="-1" dirty="0">
                <a:uFill>
                  <a:solidFill>
                    <a:srgbClr val="FFFFFF"/>
                  </a:solidFill>
                </a:uFill>
              </a:rPr>
              <a:t> </a:t>
            </a:r>
            <a:r>
              <a:rPr lang="en-US" sz="2200" spc="-1" dirty="0" err="1">
                <a:uFill>
                  <a:solidFill>
                    <a:srgbClr val="FFFFFF"/>
                  </a:solidFill>
                </a:uFill>
              </a:rPr>
              <a:t>usate</a:t>
            </a:r>
            <a:r>
              <a:rPr lang="en-US" sz="2200" spc="-1" dirty="0">
                <a:uFill>
                  <a:solidFill>
                    <a:srgbClr val="FFFFFF"/>
                  </a:solidFill>
                </a:uFill>
              </a:rPr>
              <a:t> per </a:t>
            </a:r>
            <a:r>
              <a:rPr lang="en-US" sz="2200" spc="-1" dirty="0" err="1">
                <a:uFill>
                  <a:solidFill>
                    <a:srgbClr val="FFFFFF"/>
                  </a:solidFill>
                </a:uFill>
              </a:rPr>
              <a:t>raggruppare</a:t>
            </a:r>
            <a:r>
              <a:rPr lang="en-US" sz="2200" spc="-1" dirty="0">
                <a:uFill>
                  <a:solidFill>
                    <a:srgbClr val="FFFFFF"/>
                  </a:solidFill>
                </a:uFill>
              </a:rPr>
              <a:t> le </a:t>
            </a:r>
            <a:r>
              <a:rPr lang="en-US" sz="2200" spc="-1" dirty="0" err="1">
                <a:uFill>
                  <a:solidFill>
                    <a:srgbClr val="FFFFFF"/>
                  </a:solidFill>
                </a:uFill>
              </a:rPr>
              <a:t>pagine</a:t>
            </a:r>
            <a:r>
              <a:rPr lang="en-US" sz="2200" spc="-1" dirty="0">
                <a:uFill>
                  <a:solidFill>
                    <a:srgbClr val="FFFFFF"/>
                  </a:solidFill>
                </a:uFill>
              </a:rPr>
              <a:t> Web:</a:t>
            </a:r>
          </a:p>
          <a:p>
            <a:pPr>
              <a:lnSpc>
                <a:spcPct val="100000"/>
              </a:lnSpc>
            </a:pPr>
            <a:endParaRPr lang="en-US" sz="2200" spc="-1" dirty="0">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a:t>
            </a:r>
            <a:r>
              <a:rPr lang="en-US" sz="2200" spc="-1" dirty="0" err="1">
                <a:uFill>
                  <a:solidFill>
                    <a:srgbClr val="FFFFFF"/>
                  </a:solidFill>
                </a:uFill>
              </a:rPr>
              <a:t>sul</a:t>
            </a:r>
            <a:r>
              <a:rPr lang="en-US" sz="2200" spc="-1" dirty="0">
                <a:uFill>
                  <a:solidFill>
                    <a:srgbClr val="FFFFFF"/>
                  </a:solidFill>
                </a:uFill>
              </a:rPr>
              <a:t> </a:t>
            </a:r>
            <a:r>
              <a:rPr lang="en-US" sz="2200" spc="-1" dirty="0" err="1">
                <a:solidFill>
                  <a:srgbClr val="FF3333"/>
                </a:solidFill>
                <a:uFill>
                  <a:solidFill>
                    <a:srgbClr val="FFFFFF"/>
                  </a:solidFill>
                </a:uFill>
              </a:rPr>
              <a:t>contenuto</a:t>
            </a:r>
            <a:r>
              <a:rPr lang="en-US" sz="2200" spc="-1" dirty="0">
                <a:solidFill>
                  <a:srgbClr val="FF3333"/>
                </a:solidFill>
                <a:uFill>
                  <a:solidFill>
                    <a:srgbClr val="FFFFFF"/>
                  </a:solidFill>
                </a:uFill>
              </a:rPr>
              <a:t> </a:t>
            </a:r>
            <a:r>
              <a:rPr lang="en-US" sz="2200" spc="-1" dirty="0" err="1">
                <a:solidFill>
                  <a:srgbClr val="FF3333"/>
                </a:solidFill>
                <a:uFill>
                  <a:solidFill>
                    <a:srgbClr val="FFFFFF"/>
                  </a:solidFill>
                </a:uFill>
              </a:rPr>
              <a:t>testuale</a:t>
            </a:r>
            <a:endParaRPr lang="en-US" sz="22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sui </a:t>
            </a:r>
            <a:r>
              <a:rPr lang="en-US" sz="2200" spc="-1" dirty="0">
                <a:solidFill>
                  <a:srgbClr val="FF3333"/>
                </a:solidFill>
                <a:uFill>
                  <a:solidFill>
                    <a:srgbClr val="FFFFFF"/>
                  </a:solidFill>
                </a:uFill>
              </a:rPr>
              <a:t>Web log</a:t>
            </a: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a:t>
            </a:r>
            <a:r>
              <a:rPr lang="en-US" sz="2200" spc="-1" dirty="0" err="1">
                <a:uFill>
                  <a:solidFill>
                    <a:srgbClr val="FFFFFF"/>
                  </a:solidFill>
                </a:uFill>
              </a:rPr>
              <a:t>sulla</a:t>
            </a:r>
            <a:r>
              <a:rPr lang="en-US" sz="2200" spc="-1" dirty="0">
                <a:uFill>
                  <a:solidFill>
                    <a:srgbClr val="FFFFFF"/>
                  </a:solidFill>
                </a:uFill>
              </a:rPr>
              <a:t> </a:t>
            </a:r>
            <a:r>
              <a:rPr lang="en-US" sz="2200" spc="-1" dirty="0" err="1">
                <a:uFill>
                  <a:solidFill>
                    <a:srgbClr val="FFFFFF"/>
                  </a:solidFill>
                </a:uFill>
              </a:rPr>
              <a:t>struttura</a:t>
            </a:r>
            <a:r>
              <a:rPr lang="en-US" sz="2200" spc="-1" dirty="0">
                <a:uFill>
                  <a:solidFill>
                    <a:srgbClr val="FFFFFF"/>
                  </a:solidFill>
                </a:uFill>
              </a:rPr>
              <a:t> </a:t>
            </a:r>
            <a:r>
              <a:rPr lang="en-US" sz="2200" spc="-1" dirty="0">
                <a:solidFill>
                  <a:srgbClr val="FF3333"/>
                </a:solidFill>
                <a:uFill>
                  <a:solidFill>
                    <a:srgbClr val="FFFFFF"/>
                  </a:solidFill>
                </a:uFill>
              </a:rPr>
              <a:t>HTML</a:t>
            </a:r>
          </a:p>
          <a:p>
            <a:pPr marL="285750" indent="-285750">
              <a:lnSpc>
                <a:spcPct val="100000"/>
              </a:lnSpc>
              <a:buFont typeface="Arial" panose="020B0604020202020204" pitchFamily="34" charset="0"/>
              <a:buChar char="•"/>
            </a:pPr>
            <a:r>
              <a:rPr lang="en-US" sz="2200" spc="-1" dirty="0" err="1">
                <a:uFill>
                  <a:solidFill>
                    <a:srgbClr val="FFFFFF"/>
                  </a:solidFill>
                </a:uFill>
              </a:rPr>
              <a:t>Algoritmi</a:t>
            </a:r>
            <a:r>
              <a:rPr lang="en-US" sz="2200" spc="-1" dirty="0">
                <a:uFill>
                  <a:solidFill>
                    <a:srgbClr val="FFFFFF"/>
                  </a:solidFill>
                </a:uFill>
              </a:rPr>
              <a:t> di Clustering </a:t>
            </a:r>
            <a:r>
              <a:rPr lang="en-US" sz="2200" spc="-1" dirty="0" err="1">
                <a:uFill>
                  <a:solidFill>
                    <a:srgbClr val="FFFFFF"/>
                  </a:solidFill>
                </a:uFill>
              </a:rPr>
              <a:t>basati</a:t>
            </a:r>
            <a:r>
              <a:rPr lang="en-US" sz="2200" spc="-1" dirty="0">
                <a:uFill>
                  <a:solidFill>
                    <a:srgbClr val="FFFFFF"/>
                  </a:solidFill>
                </a:uFill>
              </a:rPr>
              <a:t> </a:t>
            </a:r>
            <a:r>
              <a:rPr lang="en-US" sz="2200" spc="-1" dirty="0" err="1">
                <a:uFill>
                  <a:solidFill>
                    <a:srgbClr val="FFFFFF"/>
                  </a:solidFill>
                </a:uFill>
              </a:rPr>
              <a:t>sulla</a:t>
            </a:r>
            <a:r>
              <a:rPr lang="en-US" sz="2200" spc="-1" dirty="0">
                <a:uFill>
                  <a:solidFill>
                    <a:srgbClr val="FFFFFF"/>
                  </a:solidFill>
                </a:uFill>
              </a:rPr>
              <a:t> </a:t>
            </a:r>
            <a:r>
              <a:rPr lang="en-US" sz="2200" spc="-1" dirty="0" err="1">
                <a:uFill>
                  <a:solidFill>
                    <a:srgbClr val="FFFFFF"/>
                  </a:solidFill>
                </a:uFill>
              </a:rPr>
              <a:t>struttura</a:t>
            </a:r>
            <a:r>
              <a:rPr lang="en-US" sz="2200" spc="-1" dirty="0">
                <a:uFill>
                  <a:solidFill>
                    <a:srgbClr val="FFFFFF"/>
                  </a:solidFill>
                </a:uFill>
              </a:rPr>
              <a:t> ad </a:t>
            </a:r>
            <a:r>
              <a:rPr lang="en-US" sz="2200" spc="-1" dirty="0">
                <a:solidFill>
                  <a:srgbClr val="FF3333"/>
                </a:solidFill>
                <a:uFill>
                  <a:solidFill>
                    <a:srgbClr val="FFFFFF"/>
                  </a:solidFill>
                </a:uFill>
              </a:rPr>
              <a:t>hyperlink</a:t>
            </a:r>
            <a:endParaRPr lang="en-US" sz="2200"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2064498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Limitazioni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4</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267865"/>
            <a:ext cx="8288640" cy="498693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z="2400" spc="-1" dirty="0">
                <a:uFill>
                  <a:solidFill>
                    <a:srgbClr val="FFFFFF"/>
                  </a:solidFill>
                </a:uFill>
              </a:rPr>
              <a:t>Il </a:t>
            </a:r>
            <a:r>
              <a:rPr lang="en-US" sz="2400" spc="-1" dirty="0" err="1">
                <a:solidFill>
                  <a:srgbClr val="FF3333"/>
                </a:solidFill>
                <a:uFill>
                  <a:solidFill>
                    <a:srgbClr val="FFFFFF"/>
                  </a:solidFill>
                </a:uFill>
              </a:rPr>
              <a:t>contenuto</a:t>
            </a:r>
            <a:r>
              <a:rPr lang="en-US" sz="2400" spc="-1" dirty="0">
                <a:solidFill>
                  <a:srgbClr val="FF3333"/>
                </a:solidFill>
                <a:uFill>
                  <a:solidFill>
                    <a:srgbClr val="FFFFFF"/>
                  </a:solidFill>
                </a:uFill>
              </a:rPr>
              <a:t> </a:t>
            </a:r>
            <a:r>
              <a:rPr lang="en-US" sz="2400" spc="-1" dirty="0" err="1">
                <a:solidFill>
                  <a:srgbClr val="FF3333"/>
                </a:solidFill>
                <a:uFill>
                  <a:solidFill>
                    <a:srgbClr val="FFFFFF"/>
                  </a:solidFill>
                </a:uFill>
              </a:rPr>
              <a:t>testuale</a:t>
            </a:r>
            <a:r>
              <a:rPr lang="en-US" sz="2400" spc="-1" dirty="0">
                <a:solidFill>
                  <a:srgbClr val="FF3333"/>
                </a:solidFill>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Web, </a:t>
            </a:r>
            <a:r>
              <a:rPr lang="en-US" sz="2400" spc="-1" dirty="0" err="1">
                <a:uFill>
                  <a:solidFill>
                    <a:srgbClr val="FFFFFF"/>
                  </a:solidFill>
                </a:uFill>
              </a:rPr>
              <a:t>pur</a:t>
            </a:r>
            <a:r>
              <a:rPr lang="en-US" sz="2400" spc="-1" dirty="0">
                <a:uFill>
                  <a:solidFill>
                    <a:srgbClr val="FFFFFF"/>
                  </a:solidFill>
                </a:uFill>
              </a:rPr>
              <a:t> </a:t>
            </a:r>
            <a:r>
              <a:rPr lang="en-US" sz="2400" spc="-1" dirty="0" err="1">
                <a:uFill>
                  <a:solidFill>
                    <a:srgbClr val="FFFFFF"/>
                  </a:solidFill>
                </a:uFill>
              </a:rPr>
              <a:t>avendo</a:t>
            </a:r>
            <a:r>
              <a:rPr lang="en-US" sz="2400" spc="-1" dirty="0">
                <a:uFill>
                  <a:solidFill>
                    <a:srgbClr val="FFFFFF"/>
                  </a:solidFill>
                </a:uFill>
              </a:rPr>
              <a:t> lo </a:t>
            </a:r>
            <a:r>
              <a:rPr lang="en-US" sz="2400" spc="-1" dirty="0" err="1">
                <a:uFill>
                  <a:solidFill>
                    <a:srgbClr val="FFFFFF"/>
                  </a:solidFill>
                </a:uFill>
              </a:rPr>
              <a:t>stesso</a:t>
            </a:r>
            <a:r>
              <a:rPr lang="en-US" sz="2400" spc="-1" dirty="0">
                <a:uFill>
                  <a:solidFill>
                    <a:srgbClr val="FFFFFF"/>
                  </a:solidFill>
                </a:uFill>
              </a:rPr>
              <a:t> </a:t>
            </a:r>
            <a:r>
              <a:rPr lang="en-US" sz="2400" spc="-1" dirty="0" err="1">
                <a:uFill>
                  <a:solidFill>
                    <a:srgbClr val="FFFFFF"/>
                  </a:solidFill>
                </a:uFill>
              </a:rPr>
              <a:t>contenuto</a:t>
            </a:r>
            <a:r>
              <a:rPr lang="en-US" sz="2400" spc="-1" dirty="0">
                <a:uFill>
                  <a:solidFill>
                    <a:srgbClr val="FFFFFF"/>
                  </a:solidFill>
                </a:uFill>
              </a:rPr>
              <a:t> </a:t>
            </a:r>
            <a:r>
              <a:rPr lang="en-US" sz="2400" spc="-1" dirty="0" err="1">
                <a:uFill>
                  <a:solidFill>
                    <a:srgbClr val="FFFFFF"/>
                  </a:solidFill>
                </a:uFill>
              </a:rPr>
              <a:t>informativo</a:t>
            </a:r>
            <a:r>
              <a:rPr lang="en-US" sz="2400" spc="-1" dirty="0">
                <a:uFill>
                  <a:solidFill>
                    <a:srgbClr val="FFFFFF"/>
                  </a:solidFill>
                </a:uFill>
              </a:rPr>
              <a:t>, </a:t>
            </a:r>
            <a:r>
              <a:rPr lang="en-US" sz="2400" spc="-1" dirty="0" err="1">
                <a:uFill>
                  <a:solidFill>
                    <a:srgbClr val="FFFFFF"/>
                  </a:solidFill>
                </a:uFill>
              </a:rPr>
              <a:t>potrebbero</a:t>
            </a:r>
            <a:r>
              <a:rPr lang="en-US" sz="2400" spc="-1" dirty="0">
                <a:uFill>
                  <a:solidFill>
                    <a:srgbClr val="FFFFFF"/>
                  </a:solidFill>
                </a:uFill>
              </a:rPr>
              <a:t> </a:t>
            </a:r>
            <a:r>
              <a:rPr lang="en-US" sz="2400" spc="-1" dirty="0" err="1">
                <a:uFill>
                  <a:solidFill>
                    <a:srgbClr val="FFFFFF"/>
                  </a:solidFill>
                </a:uFill>
              </a:rPr>
              <a:t>essere</a:t>
            </a:r>
            <a:r>
              <a:rPr lang="en-US" sz="2400" spc="-1" dirty="0">
                <a:uFill>
                  <a:solidFill>
                    <a:srgbClr val="FFFFFF"/>
                  </a:solidFill>
                </a:uFill>
              </a:rPr>
              <a:t> </a:t>
            </a:r>
            <a:r>
              <a:rPr lang="en-US" sz="2400" spc="-1" dirty="0" err="1">
                <a:uFill>
                  <a:solidFill>
                    <a:srgbClr val="FFFFFF"/>
                  </a:solidFill>
                </a:uFill>
              </a:rPr>
              <a:t>contestualmente</a:t>
            </a:r>
            <a:r>
              <a:rPr lang="en-US" sz="2400" spc="-1" dirty="0">
                <a:uFill>
                  <a:solidFill>
                    <a:srgbClr val="FFFFFF"/>
                  </a:solidFill>
                </a:uFill>
              </a:rPr>
              <a:t> </a:t>
            </a:r>
            <a:r>
              <a:rPr lang="en-US" sz="2400" spc="-1" dirty="0" err="1">
                <a:uFill>
                  <a:solidFill>
                    <a:srgbClr val="FFFFFF"/>
                  </a:solidFill>
                </a:uFill>
              </a:rPr>
              <a:t>differenti</a:t>
            </a:r>
            <a:r>
              <a:rPr lang="en-US" sz="2400" spc="-1" dirty="0">
                <a:uFill>
                  <a:solidFill>
                    <a:srgbClr val="FFFFFF"/>
                  </a:solidFill>
                </a:uFill>
              </a:rPr>
              <a:t>.</a:t>
            </a:r>
          </a:p>
          <a:p>
            <a:pPr>
              <a:lnSpc>
                <a:spcPct val="100000"/>
              </a:lnSpc>
            </a:pPr>
            <a:endParaRPr lang="en-US" sz="24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I </a:t>
            </a:r>
            <a:r>
              <a:rPr lang="en-US" sz="2400" spc="-1" dirty="0">
                <a:solidFill>
                  <a:srgbClr val="FF3333"/>
                </a:solidFill>
                <a:uFill>
                  <a:solidFill>
                    <a:srgbClr val="FFFFFF"/>
                  </a:solidFill>
                </a:uFill>
              </a:rPr>
              <a:t>Web log </a:t>
            </a:r>
            <a:r>
              <a:rPr lang="en-US" sz="2400" spc="-1" dirty="0" err="1">
                <a:uFill>
                  <a:solidFill>
                    <a:srgbClr val="FFFFFF"/>
                  </a:solidFill>
                </a:uFill>
              </a:rPr>
              <a:t>potrebbero</a:t>
            </a:r>
            <a:r>
              <a:rPr lang="en-US" sz="2400" spc="-1" dirty="0">
                <a:uFill>
                  <a:solidFill>
                    <a:srgbClr val="FFFFFF"/>
                  </a:solidFill>
                </a:uFill>
              </a:rPr>
              <a:t> </a:t>
            </a:r>
            <a:r>
              <a:rPr lang="en-US" sz="2400" spc="-1" dirty="0" err="1">
                <a:uFill>
                  <a:solidFill>
                    <a:srgbClr val="FFFFFF"/>
                  </a:solidFill>
                </a:uFill>
              </a:rPr>
              <a:t>produrre</a:t>
            </a:r>
            <a:r>
              <a:rPr lang="en-US" sz="2400" spc="-1" dirty="0">
                <a:uFill>
                  <a:solidFill>
                    <a:srgbClr val="FFFFFF"/>
                  </a:solidFill>
                </a:uFill>
              </a:rPr>
              <a:t> Cluster </a:t>
            </a:r>
            <a:r>
              <a:rPr lang="en-US" sz="2400" spc="-1" dirty="0" err="1">
                <a:uFill>
                  <a:solidFill>
                    <a:srgbClr val="FFFFFF"/>
                  </a:solidFill>
                </a:uFill>
              </a:rPr>
              <a:t>differenti</a:t>
            </a:r>
            <a:r>
              <a:rPr lang="en-US" sz="2400" spc="-1" dirty="0">
                <a:uFill>
                  <a:solidFill>
                    <a:srgbClr val="FFFFFF"/>
                  </a:solidFill>
                </a:uFill>
              </a:rPr>
              <a:t> di </a:t>
            </a:r>
            <a:r>
              <a:rPr lang="en-US" sz="2400" spc="-1" dirty="0" err="1">
                <a:uFill>
                  <a:solidFill>
                    <a:srgbClr val="FFFFFF"/>
                  </a:solidFill>
                </a:uFill>
              </a:rPr>
              <a:t>pagine</a:t>
            </a:r>
            <a:r>
              <a:rPr lang="en-US" sz="2400" spc="-1" dirty="0">
                <a:uFill>
                  <a:solidFill>
                    <a:srgbClr val="FFFFFF"/>
                  </a:solidFill>
                </a:uFill>
              </a:rPr>
              <a:t> Web, in base ad </a:t>
            </a:r>
            <a:r>
              <a:rPr lang="en-US" sz="2400" spc="-1" dirty="0" err="1">
                <a:uFill>
                  <a:solidFill>
                    <a:srgbClr val="FFFFFF"/>
                  </a:solidFill>
                </a:uFill>
              </a:rPr>
              <a:t>ogni</a:t>
            </a:r>
            <a:r>
              <a:rPr lang="en-US" sz="2400" spc="-1" dirty="0">
                <a:uFill>
                  <a:solidFill>
                    <a:srgbClr val="FFFFFF"/>
                  </a:solidFill>
                </a:uFill>
              </a:rPr>
              <a:t> </a:t>
            </a:r>
            <a:r>
              <a:rPr lang="en-US" sz="2400" spc="-1" dirty="0" err="1">
                <a:uFill>
                  <a:solidFill>
                    <a:srgbClr val="FFFFFF"/>
                  </a:solidFill>
                </a:uFill>
              </a:rPr>
              <a:t>profilo</a:t>
            </a:r>
            <a:r>
              <a:rPr lang="en-US" sz="2400" spc="-1" dirty="0">
                <a:uFill>
                  <a:solidFill>
                    <a:srgbClr val="FFFFFF"/>
                  </a:solidFill>
                </a:uFill>
              </a:rPr>
              <a:t> </a:t>
            </a:r>
            <a:r>
              <a:rPr lang="en-US" sz="2400" spc="-1" dirty="0" err="1">
                <a:uFill>
                  <a:solidFill>
                    <a:srgbClr val="FFFFFF"/>
                  </a:solidFill>
                </a:uFill>
              </a:rPr>
              <a:t>utente</a:t>
            </a:r>
            <a:r>
              <a:rPr lang="en-US" sz="2400" spc="-1" dirty="0">
                <a:uFill>
                  <a:solidFill>
                    <a:srgbClr val="FFFFFF"/>
                  </a:solidFill>
                </a:uFill>
              </a:rPr>
              <a:t>.</a:t>
            </a:r>
          </a:p>
          <a:p>
            <a:pPr>
              <a:lnSpc>
                <a:spcPct val="100000"/>
              </a:lnSpc>
            </a:pPr>
            <a:endParaRPr lang="en-US" sz="24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La </a:t>
            </a:r>
            <a:r>
              <a:rPr lang="en-US" sz="2400" spc="-1" dirty="0" err="1">
                <a:uFill>
                  <a:solidFill>
                    <a:srgbClr val="FFFFFF"/>
                  </a:solidFill>
                </a:uFill>
              </a:rPr>
              <a:t>qualità</a:t>
            </a:r>
            <a:r>
              <a:rPr lang="en-US" sz="2400" spc="-1" dirty="0">
                <a:uFill>
                  <a:solidFill>
                    <a:srgbClr val="FFFFFF"/>
                  </a:solidFill>
                </a:uFill>
              </a:rPr>
              <a:t> </a:t>
            </a:r>
            <a:r>
              <a:rPr lang="en-US" sz="2400" spc="-1" dirty="0" err="1">
                <a:uFill>
                  <a:solidFill>
                    <a:srgbClr val="FFFFFF"/>
                  </a:solidFill>
                </a:uFill>
              </a:rPr>
              <a:t>dei</a:t>
            </a:r>
            <a:r>
              <a:rPr lang="en-US" sz="2400" spc="-1" dirty="0">
                <a:uFill>
                  <a:solidFill>
                    <a:srgbClr val="FFFFFF"/>
                  </a:solidFill>
                </a:uFill>
              </a:rPr>
              <a:t> Cluster, </a:t>
            </a:r>
            <a:r>
              <a:rPr lang="en-US" sz="2400" spc="-1" dirty="0" err="1">
                <a:uFill>
                  <a:solidFill>
                    <a:srgbClr val="FFFFFF"/>
                  </a:solidFill>
                </a:uFill>
              </a:rPr>
              <a:t>generati</a:t>
            </a:r>
            <a:r>
              <a:rPr lang="en-US" sz="2400" spc="-1" dirty="0">
                <a:uFill>
                  <a:solidFill>
                    <a:srgbClr val="FFFFFF"/>
                  </a:solidFill>
                </a:uFill>
              </a:rPr>
              <a:t> in base </a:t>
            </a:r>
            <a:r>
              <a:rPr lang="en-US" sz="2400" spc="-1" dirty="0" err="1">
                <a:uFill>
                  <a:solidFill>
                    <a:srgbClr val="FFFFFF"/>
                  </a:solidFill>
                </a:uFill>
              </a:rPr>
              <a:t>alla</a:t>
            </a:r>
            <a:r>
              <a:rPr lang="en-US" sz="2400" spc="-1" dirty="0">
                <a:uFill>
                  <a:solidFill>
                    <a:srgbClr val="FFFFFF"/>
                  </a:solidFill>
                </a:uFill>
              </a:rPr>
              <a:t> </a:t>
            </a:r>
            <a:r>
              <a:rPr lang="en-US" sz="2400" spc="-1" dirty="0" err="1">
                <a:uFill>
                  <a:solidFill>
                    <a:srgbClr val="FFFFFF"/>
                  </a:solidFill>
                </a:uFill>
              </a:rPr>
              <a:t>struttura</a:t>
            </a:r>
            <a:r>
              <a:rPr lang="en-US" sz="2400" spc="-1" dirty="0">
                <a:uFill>
                  <a:solidFill>
                    <a:srgbClr val="FFFFFF"/>
                  </a:solidFill>
                </a:uFill>
              </a:rPr>
              <a:t> </a:t>
            </a:r>
            <a:r>
              <a:rPr lang="en-US" sz="2400" spc="-1" dirty="0">
                <a:solidFill>
                  <a:srgbClr val="FF3333"/>
                </a:solidFill>
                <a:uFill>
                  <a:solidFill>
                    <a:srgbClr val="FFFFFF"/>
                  </a:solidFill>
                </a:uFill>
              </a:rPr>
              <a:t>HTML</a:t>
            </a:r>
            <a:r>
              <a:rPr lang="en-US" sz="2400" spc="-1" dirty="0">
                <a:uFill>
                  <a:solidFill>
                    <a:srgbClr val="FFFFFF"/>
                  </a:solidFill>
                </a:uFill>
              </a:rPr>
              <a:t>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Web, </a:t>
            </a:r>
            <a:r>
              <a:rPr lang="en-US" sz="2400" spc="-1" dirty="0" err="1">
                <a:uFill>
                  <a:solidFill>
                    <a:srgbClr val="FFFFFF"/>
                  </a:solidFill>
                </a:uFill>
              </a:rPr>
              <a:t>potrebbe</a:t>
            </a:r>
            <a:r>
              <a:rPr lang="en-US" sz="2400" spc="-1" dirty="0">
                <a:uFill>
                  <a:solidFill>
                    <a:srgbClr val="FFFFFF"/>
                  </a:solidFill>
                </a:uFill>
              </a:rPr>
              <a:t> </a:t>
            </a:r>
            <a:r>
              <a:rPr lang="en-US" sz="2400" spc="-1" dirty="0" err="1">
                <a:uFill>
                  <a:solidFill>
                    <a:srgbClr val="FFFFFF"/>
                  </a:solidFill>
                </a:uFill>
              </a:rPr>
              <a:t>abbassarsi</a:t>
            </a:r>
            <a:r>
              <a:rPr lang="en-US" sz="2400" spc="-1" dirty="0">
                <a:uFill>
                  <a:solidFill>
                    <a:srgbClr val="FFFFFF"/>
                  </a:solidFill>
                </a:uFill>
              </a:rPr>
              <a:t> se </a:t>
            </a:r>
            <a:r>
              <a:rPr lang="en-US" sz="2400" spc="-1" dirty="0" err="1">
                <a:uFill>
                  <a:solidFill>
                    <a:srgbClr val="FFFFFF"/>
                  </a:solidFill>
                </a:uFill>
              </a:rPr>
              <a:t>i</a:t>
            </a:r>
            <a:r>
              <a:rPr lang="en-US" sz="2400" spc="-1" dirty="0">
                <a:uFill>
                  <a:solidFill>
                    <a:srgbClr val="FFFFFF"/>
                  </a:solidFill>
                </a:uFill>
              </a:rPr>
              <a:t> tag </a:t>
            </a:r>
            <a:r>
              <a:rPr lang="en-US" sz="2400" spc="-1" dirty="0" err="1">
                <a:uFill>
                  <a:solidFill>
                    <a:srgbClr val="FFFFFF"/>
                  </a:solidFill>
                </a:uFill>
              </a:rPr>
              <a:t>sono</a:t>
            </a:r>
            <a:r>
              <a:rPr lang="en-US" sz="2400" spc="-1" dirty="0">
                <a:uFill>
                  <a:solidFill>
                    <a:srgbClr val="FFFFFF"/>
                  </a:solidFill>
                </a:uFill>
              </a:rPr>
              <a:t> </a:t>
            </a:r>
            <a:r>
              <a:rPr lang="en-US" sz="2400" spc="-1" dirty="0" err="1">
                <a:uFill>
                  <a:solidFill>
                    <a:srgbClr val="FFFFFF"/>
                  </a:solidFill>
                </a:uFill>
              </a:rPr>
              <a:t>differenti</a:t>
            </a:r>
            <a:r>
              <a:rPr lang="en-US" sz="2400" spc="-1" dirty="0">
                <a:uFill>
                  <a:solidFill>
                    <a:srgbClr val="FFFFFF"/>
                  </a:solidFill>
                </a:uFill>
              </a:rPr>
              <a:t> ma </a:t>
            </a:r>
            <a:r>
              <a:rPr lang="en-US" sz="2400" spc="-1" dirty="0" err="1">
                <a:uFill>
                  <a:solidFill>
                    <a:srgbClr val="FFFFFF"/>
                  </a:solidFill>
                </a:uFill>
              </a:rPr>
              <a:t>offrono</a:t>
            </a:r>
            <a:r>
              <a:rPr lang="en-US" sz="2400" spc="-1" dirty="0">
                <a:uFill>
                  <a:solidFill>
                    <a:srgbClr val="FFFFFF"/>
                  </a:solidFill>
                </a:uFill>
              </a:rPr>
              <a:t> </a:t>
            </a:r>
            <a:r>
              <a:rPr lang="en-US" sz="2400" spc="-1" dirty="0" err="1">
                <a:uFill>
                  <a:solidFill>
                    <a:srgbClr val="FFFFFF"/>
                  </a:solidFill>
                </a:uFill>
              </a:rPr>
              <a:t>una</a:t>
            </a:r>
            <a:r>
              <a:rPr lang="en-US" sz="2400" spc="-1" dirty="0">
                <a:uFill>
                  <a:solidFill>
                    <a:srgbClr val="FFFFFF"/>
                  </a:solidFill>
                </a:uFill>
              </a:rPr>
              <a:t> </a:t>
            </a:r>
            <a:r>
              <a:rPr lang="en-US" sz="2400" spc="-1" dirty="0" err="1">
                <a:uFill>
                  <a:solidFill>
                    <a:srgbClr val="FFFFFF"/>
                  </a:solidFill>
                </a:uFill>
              </a:rPr>
              <a:t>visualizzazione</a:t>
            </a:r>
            <a:r>
              <a:rPr lang="en-US" sz="2400" spc="-1" dirty="0">
                <a:uFill>
                  <a:solidFill>
                    <a:srgbClr val="FFFFFF"/>
                  </a:solidFill>
                </a:uFill>
              </a:rPr>
              <a:t> simile.</a:t>
            </a:r>
          </a:p>
          <a:p>
            <a:pPr marL="285750" indent="-285750">
              <a:lnSpc>
                <a:spcPct val="100000"/>
              </a:lnSpc>
              <a:buFont typeface="Arial" panose="020B0604020202020204" pitchFamily="34" charset="0"/>
              <a:buChar char="•"/>
            </a:pPr>
            <a:endParaRPr lang="en-US" sz="2400"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z="2400" spc="-1" dirty="0">
                <a:uFill>
                  <a:solidFill>
                    <a:srgbClr val="FFFFFF"/>
                  </a:solidFill>
                </a:uFill>
              </a:rPr>
              <a:t>Se non vi </a:t>
            </a:r>
            <a:r>
              <a:rPr lang="en-US" sz="2400" spc="-1" dirty="0" err="1">
                <a:uFill>
                  <a:solidFill>
                    <a:srgbClr val="FFFFFF"/>
                  </a:solidFill>
                </a:uFill>
              </a:rPr>
              <a:t>sono</a:t>
            </a:r>
            <a:r>
              <a:rPr lang="en-US" sz="2400" spc="-1" dirty="0">
                <a:uFill>
                  <a:solidFill>
                    <a:srgbClr val="FFFFFF"/>
                  </a:solidFill>
                </a:uFill>
              </a:rPr>
              <a:t> </a:t>
            </a:r>
            <a:r>
              <a:rPr lang="en-US" sz="2400" spc="-1" dirty="0" err="1">
                <a:uFill>
                  <a:solidFill>
                    <a:srgbClr val="FFFFFF"/>
                  </a:solidFill>
                </a:uFill>
              </a:rPr>
              <a:t>sufficienti</a:t>
            </a:r>
            <a:r>
              <a:rPr lang="en-US" sz="2400" spc="-1" dirty="0">
                <a:uFill>
                  <a:solidFill>
                    <a:srgbClr val="FFFFFF"/>
                  </a:solidFill>
                </a:uFill>
              </a:rPr>
              <a:t> </a:t>
            </a:r>
            <a:r>
              <a:rPr lang="en-US" sz="2400" spc="-1" dirty="0" err="1">
                <a:uFill>
                  <a:solidFill>
                    <a:srgbClr val="FFFFFF"/>
                  </a:solidFill>
                </a:uFill>
              </a:rPr>
              <a:t>relazioni</a:t>
            </a:r>
            <a:r>
              <a:rPr lang="en-US" sz="2400" spc="-1" dirty="0">
                <a:uFill>
                  <a:solidFill>
                    <a:srgbClr val="FFFFFF"/>
                  </a:solidFill>
                </a:uFill>
              </a:rPr>
              <a:t> </a:t>
            </a:r>
            <a:r>
              <a:rPr lang="en-US" sz="2400" spc="-1" dirty="0" err="1">
                <a:uFill>
                  <a:solidFill>
                    <a:srgbClr val="FFFFFF"/>
                  </a:solidFill>
                </a:uFill>
              </a:rPr>
              <a:t>tra</a:t>
            </a:r>
            <a:r>
              <a:rPr lang="en-US" sz="2400" spc="-1" dirty="0">
                <a:uFill>
                  <a:solidFill>
                    <a:srgbClr val="FFFFFF"/>
                  </a:solidFill>
                </a:uFill>
              </a:rPr>
              <a:t> </a:t>
            </a:r>
            <a:r>
              <a:rPr lang="en-US" sz="2400" spc="-1" dirty="0" err="1">
                <a:uFill>
                  <a:solidFill>
                    <a:srgbClr val="FFFFFF"/>
                  </a:solidFill>
                </a:uFill>
              </a:rPr>
              <a:t>nodi</a:t>
            </a:r>
            <a:r>
              <a:rPr lang="en-US" sz="2400" spc="-1" dirty="0">
                <a:uFill>
                  <a:solidFill>
                    <a:srgbClr val="FFFFFF"/>
                  </a:solidFill>
                </a:uFill>
              </a:rPr>
              <a:t> </a:t>
            </a:r>
            <a:r>
              <a:rPr lang="it-IT" sz="2400" spc="-1" dirty="0">
                <a:uFill>
                  <a:solidFill>
                    <a:srgbClr val="FFFFFF"/>
                  </a:solidFill>
                </a:uFill>
              </a:rPr>
              <a:t>(</a:t>
            </a:r>
            <a:r>
              <a:rPr lang="en-US" sz="2400" spc="-1" dirty="0">
                <a:solidFill>
                  <a:srgbClr val="FF3333"/>
                </a:solidFill>
                <a:uFill>
                  <a:solidFill>
                    <a:srgbClr val="FFFFFF"/>
                  </a:solidFill>
                </a:uFill>
              </a:rPr>
              <a:t>hyperlink</a:t>
            </a:r>
            <a:r>
              <a:rPr lang="en-US" sz="2400" spc="-1" dirty="0">
                <a:uFill>
                  <a:solidFill>
                    <a:srgbClr val="FFFFFF"/>
                  </a:solidFill>
                </a:uFill>
              </a:rPr>
              <a:t>), </a:t>
            </a:r>
            <a:r>
              <a:rPr lang="en-US" sz="2400" spc="-1" dirty="0" err="1">
                <a:uFill>
                  <a:solidFill>
                    <a:srgbClr val="FFFFFF"/>
                  </a:solidFill>
                </a:uFill>
              </a:rPr>
              <a:t>allora</a:t>
            </a:r>
            <a:r>
              <a:rPr lang="en-US" sz="2400" spc="-1" dirty="0">
                <a:uFill>
                  <a:solidFill>
                    <a:srgbClr val="FFFFFF"/>
                  </a:solidFill>
                </a:uFill>
              </a:rPr>
              <a:t> la </a:t>
            </a:r>
            <a:r>
              <a:rPr lang="en-US" sz="2400" spc="-1" dirty="0" err="1">
                <a:uFill>
                  <a:solidFill>
                    <a:srgbClr val="FFFFFF"/>
                  </a:solidFill>
                </a:uFill>
              </a:rPr>
              <a:t>qualità</a:t>
            </a:r>
            <a:r>
              <a:rPr lang="en-US" sz="2400" spc="-1" dirty="0">
                <a:uFill>
                  <a:solidFill>
                    <a:srgbClr val="FFFFFF"/>
                  </a:solidFill>
                </a:uFill>
              </a:rPr>
              <a:t> </a:t>
            </a:r>
            <a:r>
              <a:rPr lang="en-US" sz="2400" spc="-1" dirty="0" err="1">
                <a:uFill>
                  <a:solidFill>
                    <a:srgbClr val="FFFFFF"/>
                  </a:solidFill>
                </a:uFill>
              </a:rPr>
              <a:t>dei</a:t>
            </a:r>
            <a:r>
              <a:rPr lang="en-US" sz="2400" spc="-1" dirty="0">
                <a:uFill>
                  <a:solidFill>
                    <a:srgbClr val="FFFFFF"/>
                  </a:solidFill>
                </a:uFill>
              </a:rPr>
              <a:t> Cluster </a:t>
            </a:r>
            <a:r>
              <a:rPr lang="en-US" sz="2400" spc="-1" dirty="0" err="1">
                <a:uFill>
                  <a:solidFill>
                    <a:srgbClr val="FFFFFF"/>
                  </a:solidFill>
                </a:uFill>
              </a:rPr>
              <a:t>sarà</a:t>
            </a:r>
            <a:r>
              <a:rPr lang="en-US" sz="2400" spc="-1" dirty="0">
                <a:uFill>
                  <a:solidFill>
                    <a:srgbClr val="FFFFFF"/>
                  </a:solidFill>
                </a:uFill>
              </a:rPr>
              <a:t> </a:t>
            </a:r>
            <a:r>
              <a:rPr lang="en-US" sz="2400" spc="-1" dirty="0" err="1">
                <a:uFill>
                  <a:solidFill>
                    <a:srgbClr val="FFFFFF"/>
                  </a:solidFill>
                </a:uFill>
              </a:rPr>
              <a:t>bassa</a:t>
            </a:r>
            <a:r>
              <a:rPr lang="en-US" sz="2400" spc="-1" dirty="0">
                <a:uFill>
                  <a:solidFill>
                    <a:srgbClr val="FFFFFF"/>
                  </a:solidFill>
                </a:uFill>
              </a:rPr>
              <a:t>.</a:t>
            </a:r>
            <a:endParaRPr lang="en-US" sz="2400" spc="-1" dirty="0">
              <a:solidFill>
                <a:srgbClr val="FF3333"/>
              </a:solidFill>
              <a:uFill>
                <a:solidFill>
                  <a:srgbClr val="FFFFFF"/>
                </a:solidFill>
              </a:uFill>
            </a:endParaRPr>
          </a:p>
        </p:txBody>
      </p:sp>
    </p:spTree>
    <p:extLst>
      <p:ext uri="{BB962C8B-B14F-4D97-AF65-F5344CB8AC3E}">
        <p14:creationId xmlns:p14="http://schemas.microsoft.com/office/powerpoint/2010/main" val="36538993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Obiettivi</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della</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5</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600" spc="-1" dirty="0">
                <a:uFill>
                  <a:solidFill>
                    <a:srgbClr val="FFFFFF"/>
                  </a:solidFill>
                </a:uFill>
                <a:latin typeface="Arial"/>
              </a:rPr>
              <a:t>Lo </a:t>
            </a:r>
            <a:r>
              <a:rPr lang="en-US" sz="2600" spc="-1" dirty="0" err="1">
                <a:uFill>
                  <a:solidFill>
                    <a:srgbClr val="FFFFFF"/>
                  </a:solidFill>
                </a:uFill>
                <a:latin typeface="Arial"/>
              </a:rPr>
              <a:t>scopo</a:t>
            </a:r>
            <a:r>
              <a:rPr lang="en-US" sz="2600" spc="-1" dirty="0">
                <a:uFill>
                  <a:solidFill>
                    <a:srgbClr val="FFFFFF"/>
                  </a:solidFill>
                </a:uFill>
                <a:latin typeface="Arial"/>
              </a:rPr>
              <a:t> </a:t>
            </a:r>
            <a:r>
              <a:rPr lang="en-US" sz="2600" spc="-1" dirty="0" err="1">
                <a:uFill>
                  <a:solidFill>
                    <a:srgbClr val="FFFFFF"/>
                  </a:solidFill>
                </a:uFill>
                <a:latin typeface="Arial"/>
              </a:rPr>
              <a:t>principale</a:t>
            </a:r>
            <a:r>
              <a:rPr lang="en-US" sz="2600" spc="-1" dirty="0">
                <a:uFill>
                  <a:solidFill>
                    <a:srgbClr val="FFFFFF"/>
                  </a:solidFill>
                </a:uFill>
                <a:latin typeface="Arial"/>
              </a:rPr>
              <a:t> di </a:t>
            </a:r>
            <a:r>
              <a:rPr lang="en-US" sz="2600" spc="-1" dirty="0" err="1">
                <a:uFill>
                  <a:solidFill>
                    <a:srgbClr val="FFFFFF"/>
                  </a:solidFill>
                </a:uFill>
                <a:latin typeface="Arial"/>
              </a:rPr>
              <a:t>questa</a:t>
            </a:r>
            <a:r>
              <a:rPr lang="en-US" sz="2600" spc="-1" dirty="0">
                <a:uFill>
                  <a:solidFill>
                    <a:srgbClr val="FFFFFF"/>
                  </a:solidFill>
                </a:uFill>
                <a:latin typeface="Arial"/>
              </a:rPr>
              <a:t> </a:t>
            </a:r>
            <a:r>
              <a:rPr lang="en-US" sz="2600" spc="-1" dirty="0" err="1">
                <a:uFill>
                  <a:solidFill>
                    <a:srgbClr val="FFFFFF"/>
                  </a:solidFill>
                </a:uFill>
                <a:latin typeface="Arial"/>
              </a:rPr>
              <a:t>tesi</a:t>
            </a:r>
            <a:r>
              <a:rPr lang="en-US" sz="2600" spc="-1" dirty="0">
                <a:uFill>
                  <a:solidFill>
                    <a:srgbClr val="FFFFFF"/>
                  </a:solidFill>
                </a:uFill>
                <a:latin typeface="Arial"/>
              </a:rPr>
              <a:t> è </a:t>
            </a:r>
            <a:r>
              <a:rPr lang="en-US" sz="2600" spc="-1" dirty="0" err="1">
                <a:uFill>
                  <a:solidFill>
                    <a:srgbClr val="FFFFFF"/>
                  </a:solidFill>
                </a:uFill>
                <a:latin typeface="Arial"/>
              </a:rPr>
              <a:t>applicare</a:t>
            </a:r>
            <a:r>
              <a:rPr lang="en-US" sz="2600" spc="-1" dirty="0">
                <a:uFill>
                  <a:solidFill>
                    <a:srgbClr val="FFFFFF"/>
                  </a:solidFill>
                </a:uFill>
                <a:latin typeface="Arial"/>
              </a:rPr>
              <a:t> </a:t>
            </a:r>
            <a:r>
              <a:rPr lang="en-US" sz="2600" spc="-1" dirty="0" err="1">
                <a:uFill>
                  <a:solidFill>
                    <a:srgbClr val="FFFFFF"/>
                  </a:solidFill>
                </a:uFill>
                <a:latin typeface="Arial"/>
              </a:rPr>
              <a:t>algoritmi</a:t>
            </a:r>
            <a:r>
              <a:rPr lang="en-US" sz="2600" spc="-1" dirty="0">
                <a:uFill>
                  <a:solidFill>
                    <a:srgbClr val="FFFFFF"/>
                  </a:solidFill>
                </a:uFill>
                <a:latin typeface="Arial"/>
              </a:rPr>
              <a:t> di Clustering per </a:t>
            </a:r>
            <a:r>
              <a:rPr lang="en-US" sz="2600" spc="-1" dirty="0" err="1">
                <a:uFill>
                  <a:solidFill>
                    <a:srgbClr val="FFFFFF"/>
                  </a:solidFill>
                </a:uFill>
                <a:latin typeface="Arial"/>
              </a:rPr>
              <a:t>raggruppare</a:t>
            </a:r>
            <a:r>
              <a:rPr lang="en-US" sz="2600" spc="-1" dirty="0">
                <a:uFill>
                  <a:solidFill>
                    <a:srgbClr val="FFFFFF"/>
                  </a:solidFill>
                </a:uFill>
                <a:latin typeface="Arial"/>
              </a:rPr>
              <a:t> le </a:t>
            </a:r>
            <a:r>
              <a:rPr lang="en-US" sz="2600" spc="-1" dirty="0" err="1">
                <a:uFill>
                  <a:solidFill>
                    <a:srgbClr val="FFFFFF"/>
                  </a:solidFill>
                </a:uFill>
                <a:latin typeface="Arial"/>
              </a:rPr>
              <a:t>pagine</a:t>
            </a:r>
            <a:r>
              <a:rPr lang="en-US" sz="2600" spc="-1" dirty="0">
                <a:uFill>
                  <a:solidFill>
                    <a:srgbClr val="FFFFFF"/>
                  </a:solidFill>
                </a:uFill>
                <a:latin typeface="Arial"/>
              </a:rPr>
              <a:t> di un </a:t>
            </a:r>
            <a:r>
              <a:rPr lang="en-US" sz="2600" spc="-1" dirty="0" err="1">
                <a:uFill>
                  <a:solidFill>
                    <a:srgbClr val="FFFFFF"/>
                  </a:solidFill>
                </a:uFill>
                <a:latin typeface="Arial"/>
              </a:rPr>
              <a:t>sito</a:t>
            </a:r>
            <a:r>
              <a:rPr lang="en-US" sz="2600" spc="-1" dirty="0">
                <a:uFill>
                  <a:solidFill>
                    <a:srgbClr val="FFFFFF"/>
                  </a:solidFill>
                </a:uFill>
                <a:latin typeface="Arial"/>
              </a:rPr>
              <a:t> Web.</a:t>
            </a:r>
          </a:p>
          <a:p>
            <a:pPr>
              <a:lnSpc>
                <a:spcPct val="100000"/>
              </a:lnSpc>
            </a:pPr>
            <a:endParaRPr lang="en-US" sz="2600" spc="-1" dirty="0">
              <a:uFill>
                <a:solidFill>
                  <a:srgbClr val="FFFFFF"/>
                </a:solidFill>
              </a:uFill>
              <a:latin typeface="Arial"/>
            </a:endParaRPr>
          </a:p>
          <a:p>
            <a:pPr>
              <a:lnSpc>
                <a:spcPct val="100000"/>
              </a:lnSpc>
            </a:pPr>
            <a:r>
              <a:rPr lang="en-US" sz="2600" spc="-1" dirty="0">
                <a:uFill>
                  <a:solidFill>
                    <a:srgbClr val="FFFFFF"/>
                  </a:solidFill>
                </a:uFill>
                <a:latin typeface="Arial"/>
              </a:rPr>
              <a:t>In </a:t>
            </a:r>
            <a:r>
              <a:rPr lang="en-US" sz="2600" spc="-1" dirty="0" err="1">
                <a:uFill>
                  <a:solidFill>
                    <a:srgbClr val="FFFFFF"/>
                  </a:solidFill>
                </a:uFill>
                <a:latin typeface="Arial"/>
              </a:rPr>
              <a:t>dettaglio</a:t>
            </a:r>
            <a:r>
              <a:rPr lang="en-US" sz="2600" spc="-1" dirty="0">
                <a:uFill>
                  <a:solidFill>
                    <a:srgbClr val="FFFFFF"/>
                  </a:solidFill>
                </a:uFill>
                <a:latin typeface="Arial"/>
              </a:rPr>
              <a:t>:</a:t>
            </a:r>
          </a:p>
          <a:p>
            <a:pPr marL="342900" indent="-342900">
              <a:lnSpc>
                <a:spcPct val="100000"/>
              </a:lnSpc>
              <a:buFont typeface="+mj-lt"/>
              <a:buAutoNum type="arabicPeriod"/>
            </a:pPr>
            <a:r>
              <a:rPr lang="en-US" sz="2600" spc="-1" dirty="0" err="1">
                <a:uFill>
                  <a:solidFill>
                    <a:srgbClr val="FFFFFF"/>
                  </a:solidFill>
                </a:uFill>
                <a:latin typeface="Arial"/>
              </a:rPr>
              <a:t>Capire</a:t>
            </a:r>
            <a:r>
              <a:rPr lang="en-US" sz="2600" spc="-1" dirty="0">
                <a:uFill>
                  <a:solidFill>
                    <a:srgbClr val="FFFFFF"/>
                  </a:solidFill>
                </a:uFill>
                <a:latin typeface="Arial"/>
              </a:rPr>
              <a:t> se, </a:t>
            </a:r>
            <a:r>
              <a:rPr lang="en-US" sz="2600" spc="-1" dirty="0" err="1">
                <a:uFill>
                  <a:solidFill>
                    <a:srgbClr val="FFFFFF"/>
                  </a:solidFill>
                </a:uFill>
                <a:latin typeface="Arial"/>
              </a:rPr>
              <a:t>combinando</a:t>
            </a:r>
            <a:r>
              <a:rPr lang="en-US" sz="2600" spc="-1" dirty="0">
                <a:uFill>
                  <a:solidFill>
                    <a:srgbClr val="FFFFFF"/>
                  </a:solidFill>
                </a:uFill>
                <a:latin typeface="Arial"/>
              </a:rPr>
              <a:t> le </a:t>
            </a:r>
            <a:r>
              <a:rPr lang="en-US" sz="2600" spc="-1" dirty="0" err="1">
                <a:uFill>
                  <a:solidFill>
                    <a:srgbClr val="FFFFFF"/>
                  </a:solidFill>
                </a:uFill>
                <a:latin typeface="Arial"/>
              </a:rPr>
              <a:t>informazioni</a:t>
            </a:r>
            <a:r>
              <a:rPr lang="en-US" sz="2600" spc="-1" dirty="0">
                <a:uFill>
                  <a:solidFill>
                    <a:srgbClr val="FFFFFF"/>
                  </a:solidFill>
                </a:uFill>
                <a:latin typeface="Arial"/>
              </a:rPr>
              <a:t> </a:t>
            </a:r>
            <a:r>
              <a:rPr lang="en-US" sz="2600" spc="-1" dirty="0" err="1">
                <a:uFill>
                  <a:solidFill>
                    <a:srgbClr val="FFFFFF"/>
                  </a:solidFill>
                </a:uFill>
                <a:latin typeface="Arial"/>
              </a:rPr>
              <a:t>della</a:t>
            </a:r>
            <a:r>
              <a:rPr lang="en-US" sz="2600" spc="-1" dirty="0">
                <a:uFill>
                  <a:solidFill>
                    <a:srgbClr val="FFFFFF"/>
                  </a:solidFill>
                </a:uFill>
                <a:latin typeface="Arial"/>
              </a:rPr>
              <a:t> </a:t>
            </a:r>
            <a:r>
              <a:rPr lang="en-US" sz="2600" spc="-1" dirty="0" err="1">
                <a:uFill>
                  <a:solidFill>
                    <a:srgbClr val="FFFFFF"/>
                  </a:solidFill>
                </a:uFill>
                <a:latin typeface="Arial"/>
              </a:rPr>
              <a:t>struttura</a:t>
            </a:r>
            <a:r>
              <a:rPr lang="en-US" sz="2600" spc="-1" dirty="0">
                <a:uFill>
                  <a:solidFill>
                    <a:srgbClr val="FFFFFF"/>
                  </a:solidFill>
                </a:uFill>
                <a:latin typeface="Arial"/>
              </a:rPr>
              <a:t> del </a:t>
            </a:r>
            <a:r>
              <a:rPr lang="en-US" sz="2600" spc="-1" dirty="0" err="1">
                <a:uFill>
                  <a:solidFill>
                    <a:srgbClr val="FFFFFF"/>
                  </a:solidFill>
                </a:uFill>
                <a:latin typeface="Arial"/>
              </a:rPr>
              <a:t>sito</a:t>
            </a:r>
            <a:r>
              <a:rPr lang="en-US" sz="2600" spc="-1" dirty="0">
                <a:uFill>
                  <a:solidFill>
                    <a:srgbClr val="FFFFFF"/>
                  </a:solidFill>
                </a:uFill>
                <a:latin typeface="Arial"/>
              </a:rPr>
              <a:t> e quelle </a:t>
            </a:r>
            <a:r>
              <a:rPr lang="en-US" sz="2600" spc="-1" dirty="0" err="1">
                <a:uFill>
                  <a:solidFill>
                    <a:srgbClr val="FFFFFF"/>
                  </a:solidFill>
                </a:uFill>
                <a:latin typeface="Arial"/>
              </a:rPr>
              <a:t>testuali</a:t>
            </a:r>
            <a:r>
              <a:rPr lang="en-US" sz="2600" spc="-1" dirty="0">
                <a:uFill>
                  <a:solidFill>
                    <a:srgbClr val="FFFFFF"/>
                  </a:solidFill>
                </a:uFill>
                <a:latin typeface="Arial"/>
              </a:rPr>
              <a:t> </a:t>
            </a:r>
            <a:r>
              <a:rPr lang="en-US" sz="2600" spc="-1" dirty="0" err="1">
                <a:uFill>
                  <a:solidFill>
                    <a:srgbClr val="FFFFFF"/>
                  </a:solidFill>
                </a:uFill>
                <a:latin typeface="Arial"/>
              </a:rPr>
              <a:t>delle</a:t>
            </a:r>
            <a:r>
              <a:rPr lang="en-US" sz="2600" spc="-1" dirty="0">
                <a:uFill>
                  <a:solidFill>
                    <a:srgbClr val="FFFFFF"/>
                  </a:solidFill>
                </a:uFill>
                <a:latin typeface="Arial"/>
              </a:rPr>
              <a:t> </a:t>
            </a:r>
            <a:r>
              <a:rPr lang="en-US" sz="2600" spc="-1" dirty="0" err="1">
                <a:uFill>
                  <a:solidFill>
                    <a:srgbClr val="FFFFFF"/>
                  </a:solidFill>
                </a:uFill>
                <a:latin typeface="Arial"/>
              </a:rPr>
              <a:t>pagine</a:t>
            </a:r>
            <a:r>
              <a:rPr lang="en-US" sz="2600" spc="-1" dirty="0">
                <a:uFill>
                  <a:solidFill>
                    <a:srgbClr val="FFFFFF"/>
                  </a:solidFill>
                </a:uFill>
                <a:latin typeface="Arial"/>
              </a:rPr>
              <a:t>, vi è un </a:t>
            </a:r>
            <a:r>
              <a:rPr lang="en-US" sz="2600" spc="-1" dirty="0" err="1">
                <a:uFill>
                  <a:solidFill>
                    <a:srgbClr val="FFFFFF"/>
                  </a:solidFill>
                </a:uFill>
                <a:latin typeface="Arial"/>
              </a:rPr>
              <a:t>miglioramento</a:t>
            </a:r>
            <a:r>
              <a:rPr lang="en-US" sz="2600" spc="-1" dirty="0">
                <a:uFill>
                  <a:solidFill>
                    <a:srgbClr val="FFFFFF"/>
                  </a:solidFill>
                </a:uFill>
                <a:latin typeface="Arial"/>
              </a:rPr>
              <a:t> </a:t>
            </a:r>
            <a:r>
              <a:rPr lang="en-US" sz="2600" spc="-1" dirty="0" err="1">
                <a:uFill>
                  <a:solidFill>
                    <a:srgbClr val="FFFFFF"/>
                  </a:solidFill>
                </a:uFill>
                <a:latin typeface="Arial"/>
              </a:rPr>
              <a:t>della</a:t>
            </a:r>
            <a:r>
              <a:rPr lang="en-US" sz="2600" spc="-1" dirty="0">
                <a:uFill>
                  <a:solidFill>
                    <a:srgbClr val="FFFFFF"/>
                  </a:solidFill>
                </a:uFill>
                <a:latin typeface="Arial"/>
              </a:rPr>
              <a:t> </a:t>
            </a:r>
            <a:r>
              <a:rPr lang="en-US" sz="2600" spc="-1" dirty="0" err="1">
                <a:uFill>
                  <a:solidFill>
                    <a:srgbClr val="FFFFFF"/>
                  </a:solidFill>
                </a:uFill>
                <a:latin typeface="Arial"/>
              </a:rPr>
              <a:t>qualità</a:t>
            </a:r>
            <a:r>
              <a:rPr lang="en-US" sz="2600" spc="-1" dirty="0">
                <a:uFill>
                  <a:solidFill>
                    <a:srgbClr val="FFFFFF"/>
                  </a:solidFill>
                </a:uFill>
                <a:latin typeface="Arial"/>
              </a:rPr>
              <a:t> </a:t>
            </a:r>
            <a:r>
              <a:rPr lang="en-US" sz="2600" spc="-1" dirty="0" err="1">
                <a:uFill>
                  <a:solidFill>
                    <a:srgbClr val="FFFFFF"/>
                  </a:solidFill>
                </a:uFill>
                <a:latin typeface="Arial"/>
              </a:rPr>
              <a:t>dei</a:t>
            </a:r>
            <a:r>
              <a:rPr lang="en-US" sz="2600" spc="-1" dirty="0">
                <a:uFill>
                  <a:solidFill>
                    <a:srgbClr val="FFFFFF"/>
                  </a:solidFill>
                </a:uFill>
                <a:latin typeface="Arial"/>
              </a:rPr>
              <a:t> Cluster </a:t>
            </a:r>
            <a:r>
              <a:rPr lang="en-US" sz="2600" spc="-1" dirty="0" err="1">
                <a:uFill>
                  <a:solidFill>
                    <a:srgbClr val="FFFFFF"/>
                  </a:solidFill>
                </a:uFill>
                <a:latin typeface="Arial"/>
              </a:rPr>
              <a:t>prodotti</a:t>
            </a:r>
            <a:r>
              <a:rPr lang="en-US" sz="2600" spc="-1" dirty="0">
                <a:uFill>
                  <a:solidFill>
                    <a:srgbClr val="FFFFFF"/>
                  </a:solidFill>
                </a:uFill>
                <a:latin typeface="Arial"/>
              </a:rPr>
              <a:t>.</a:t>
            </a:r>
          </a:p>
          <a:p>
            <a:pPr marL="342900" indent="-342900">
              <a:lnSpc>
                <a:spcPct val="100000"/>
              </a:lnSpc>
              <a:buFont typeface="+mj-lt"/>
              <a:buAutoNum type="arabicPeriod"/>
            </a:pPr>
            <a:r>
              <a:rPr lang="en-US" sz="2600" strike="noStrike" spc="-1" dirty="0" err="1">
                <a:uFill>
                  <a:solidFill>
                    <a:srgbClr val="FFFFFF"/>
                  </a:solidFill>
                </a:uFill>
                <a:latin typeface="Arial"/>
              </a:rPr>
              <a:t>Cercare</a:t>
            </a:r>
            <a:r>
              <a:rPr lang="en-US" sz="2600" strike="noStrike" spc="-1" dirty="0">
                <a:uFill>
                  <a:solidFill>
                    <a:srgbClr val="FFFFFF"/>
                  </a:solidFill>
                </a:uFill>
                <a:latin typeface="Arial"/>
              </a:rPr>
              <a:t> di </a:t>
            </a:r>
            <a:r>
              <a:rPr lang="en-US" sz="2600" strike="noStrike" spc="-1" dirty="0" err="1">
                <a:uFill>
                  <a:solidFill>
                    <a:srgbClr val="FFFFFF"/>
                  </a:solidFill>
                </a:uFill>
                <a:latin typeface="Arial"/>
              </a:rPr>
              <a:t>aumentare</a:t>
            </a:r>
            <a:r>
              <a:rPr lang="en-US" sz="2600" strike="noStrike" spc="-1" dirty="0">
                <a:uFill>
                  <a:solidFill>
                    <a:srgbClr val="FFFFFF"/>
                  </a:solidFill>
                </a:uFill>
                <a:latin typeface="Arial"/>
              </a:rPr>
              <a:t> la </a:t>
            </a:r>
            <a:r>
              <a:rPr lang="en-US" sz="2600" spc="-1" dirty="0" err="1">
                <a:uFill>
                  <a:solidFill>
                    <a:srgbClr val="FFFFFF"/>
                  </a:solidFill>
                </a:uFill>
                <a:latin typeface="Arial"/>
              </a:rPr>
              <a:t>bontà</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dei</a:t>
            </a:r>
            <a:r>
              <a:rPr lang="en-US" sz="2600" strike="noStrike" spc="-1" dirty="0">
                <a:uFill>
                  <a:solidFill>
                    <a:srgbClr val="FFFFFF"/>
                  </a:solidFill>
                </a:uFill>
                <a:latin typeface="Arial"/>
              </a:rPr>
              <a:t> Cluster </a:t>
            </a:r>
            <a:r>
              <a:rPr lang="en-US" sz="2600" strike="noStrike" spc="-1" dirty="0" err="1">
                <a:uFill>
                  <a:solidFill>
                    <a:srgbClr val="FFFFFF"/>
                  </a:solidFill>
                </a:uFill>
                <a:latin typeface="Arial"/>
              </a:rPr>
              <a:t>prodotti</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dando</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più</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importanza</a:t>
            </a:r>
            <a:r>
              <a:rPr lang="en-US" sz="2600" strike="noStrike" spc="-1" dirty="0">
                <a:uFill>
                  <a:solidFill>
                    <a:srgbClr val="FFFFFF"/>
                  </a:solidFill>
                </a:uFill>
                <a:latin typeface="Arial"/>
              </a:rPr>
              <a:t> a </a:t>
            </a:r>
            <a:r>
              <a:rPr lang="en-US" sz="2600" strike="noStrike" spc="-1" dirty="0" err="1">
                <a:uFill>
                  <a:solidFill>
                    <a:srgbClr val="FFFFFF"/>
                  </a:solidFill>
                </a:uFill>
                <a:latin typeface="Arial"/>
              </a:rPr>
              <a:t>pagine</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vicino</a:t>
            </a:r>
            <a:r>
              <a:rPr lang="en-US" sz="2600" strike="noStrike" spc="-1" dirty="0">
                <a:uFill>
                  <a:solidFill>
                    <a:srgbClr val="FFFFFF"/>
                  </a:solidFill>
                </a:uFill>
                <a:latin typeface="Arial"/>
              </a:rPr>
              <a:t> </a:t>
            </a:r>
            <a:r>
              <a:rPr lang="en-US" sz="2600" strike="noStrike" spc="-1" dirty="0" err="1">
                <a:uFill>
                  <a:solidFill>
                    <a:srgbClr val="FFFFFF"/>
                  </a:solidFill>
                </a:uFill>
                <a:latin typeface="Arial"/>
              </a:rPr>
              <a:t>alla</a:t>
            </a:r>
            <a:r>
              <a:rPr lang="en-US" sz="2600" strike="noStrike" spc="-1" dirty="0">
                <a:uFill>
                  <a:solidFill>
                    <a:srgbClr val="FFFFFF"/>
                  </a:solidFill>
                </a:uFill>
                <a:latin typeface="Arial"/>
              </a:rPr>
              <a:t> homepage.</a:t>
            </a:r>
          </a:p>
        </p:txBody>
      </p:sp>
    </p:spTree>
    <p:extLst>
      <p:ext uri="{BB962C8B-B14F-4D97-AF65-F5344CB8AC3E}">
        <p14:creationId xmlns:p14="http://schemas.microsoft.com/office/powerpoint/2010/main" val="18091745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Metodologia</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6</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79"/>
            <a:ext cx="8288640" cy="232595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a:uFill>
                  <a:solidFill>
                    <a:srgbClr val="FFFFFF"/>
                  </a:solidFill>
                </a:uFill>
              </a:rPr>
              <a:t>La </a:t>
            </a:r>
            <a:r>
              <a:rPr lang="en-US" sz="2400" spc="-1" dirty="0" err="1">
                <a:uFill>
                  <a:solidFill>
                    <a:srgbClr val="FFFFFF"/>
                  </a:solidFill>
                </a:uFill>
              </a:rPr>
              <a:t>metodologia</a:t>
            </a:r>
            <a:r>
              <a:rPr lang="en-US" sz="2400" spc="-1" dirty="0">
                <a:uFill>
                  <a:solidFill>
                    <a:srgbClr val="FFFFFF"/>
                  </a:solidFill>
                </a:uFill>
              </a:rPr>
              <a:t> </a:t>
            </a:r>
            <a:r>
              <a:rPr lang="en-US" sz="2400" spc="-1" dirty="0" err="1">
                <a:uFill>
                  <a:solidFill>
                    <a:srgbClr val="FFFFFF"/>
                  </a:solidFill>
                </a:uFill>
              </a:rPr>
              <a:t>definita</a:t>
            </a:r>
            <a:r>
              <a:rPr lang="en-US" sz="2400" spc="-1" dirty="0">
                <a:uFill>
                  <a:solidFill>
                    <a:srgbClr val="FFFFFF"/>
                  </a:solidFill>
                </a:uFill>
              </a:rPr>
              <a:t> in </a:t>
            </a:r>
            <a:r>
              <a:rPr lang="en-US" sz="2400" spc="-1" dirty="0" err="1">
                <a:uFill>
                  <a:solidFill>
                    <a:srgbClr val="FFFFFF"/>
                  </a:solidFill>
                </a:uFill>
              </a:rPr>
              <a:t>questa</a:t>
            </a:r>
            <a:r>
              <a:rPr lang="en-US" sz="2400" spc="-1" dirty="0">
                <a:uFill>
                  <a:solidFill>
                    <a:srgbClr val="FFFFFF"/>
                  </a:solidFill>
                </a:uFill>
              </a:rPr>
              <a:t> </a:t>
            </a:r>
            <a:r>
              <a:rPr lang="en-US" sz="2400" spc="-1" dirty="0" err="1">
                <a:uFill>
                  <a:solidFill>
                    <a:srgbClr val="FFFFFF"/>
                  </a:solidFill>
                </a:uFill>
              </a:rPr>
              <a:t>tesi</a:t>
            </a:r>
            <a:r>
              <a:rPr lang="en-US" sz="2400" spc="-1" dirty="0">
                <a:uFill>
                  <a:solidFill>
                    <a:srgbClr val="FFFFFF"/>
                  </a:solidFill>
                </a:uFill>
              </a:rPr>
              <a:t> è </a:t>
            </a:r>
            <a:r>
              <a:rPr lang="en-US" sz="2400" spc="-1" dirty="0" err="1">
                <a:uFill>
                  <a:solidFill>
                    <a:srgbClr val="FFFFFF"/>
                  </a:solidFill>
                </a:uFill>
              </a:rPr>
              <a:t>caratterizzata</a:t>
            </a:r>
            <a:r>
              <a:rPr lang="en-US" sz="2400" spc="-1" dirty="0">
                <a:uFill>
                  <a:solidFill>
                    <a:srgbClr val="FFFFFF"/>
                  </a:solidFill>
                </a:uFill>
              </a:rPr>
              <a:t> da 3 </a:t>
            </a:r>
            <a:r>
              <a:rPr lang="en-US" sz="2400" spc="-1" dirty="0" err="1">
                <a:uFill>
                  <a:solidFill>
                    <a:srgbClr val="FFFFFF"/>
                  </a:solidFill>
                </a:uFill>
              </a:rPr>
              <a:t>fasi</a:t>
            </a:r>
            <a:r>
              <a:rPr lang="en-US" sz="2400" spc="-1" dirty="0">
                <a:uFill>
                  <a:solidFill>
                    <a:srgbClr val="FFFFFF"/>
                  </a:solidFill>
                </a:uFill>
              </a:rPr>
              <a:t> </a:t>
            </a:r>
            <a:r>
              <a:rPr lang="en-US" sz="2400" spc="-1" dirty="0" err="1">
                <a:uFill>
                  <a:solidFill>
                    <a:srgbClr val="FFFFFF"/>
                  </a:solidFill>
                </a:uFill>
              </a:rPr>
              <a:t>principali</a:t>
            </a:r>
            <a:r>
              <a:rPr lang="en-US" sz="2400" spc="-1" dirty="0">
                <a:uFill>
                  <a:solidFill>
                    <a:srgbClr val="FFFFFF"/>
                  </a:solidFill>
                </a:uFill>
              </a:rPr>
              <a:t>:</a:t>
            </a:r>
          </a:p>
          <a:p>
            <a:pPr>
              <a:lnSpc>
                <a:spcPct val="100000"/>
              </a:lnSpc>
            </a:pPr>
            <a:endParaRPr lang="en-US" sz="2400" spc="-1" dirty="0">
              <a:uFill>
                <a:solidFill>
                  <a:srgbClr val="FFFFFF"/>
                </a:solidFill>
              </a:uFill>
            </a:endParaRPr>
          </a:p>
          <a:p>
            <a:pPr marL="342900" indent="-342900">
              <a:lnSpc>
                <a:spcPct val="100000"/>
              </a:lnSpc>
              <a:buFont typeface="+mj-lt"/>
              <a:buAutoNum type="arabicPeriod"/>
            </a:pPr>
            <a:r>
              <a:rPr lang="en-US" sz="2400" spc="-1" dirty="0">
                <a:uFill>
                  <a:solidFill>
                    <a:srgbClr val="FFFFFF"/>
                  </a:solidFill>
                </a:uFill>
              </a:rPr>
              <a:t>Crawling del </a:t>
            </a:r>
            <a:r>
              <a:rPr lang="en-US" sz="2400" spc="-1" dirty="0" err="1">
                <a:uFill>
                  <a:solidFill>
                    <a:srgbClr val="FFFFFF"/>
                  </a:solidFill>
                </a:uFill>
              </a:rPr>
              <a:t>sito</a:t>
            </a:r>
            <a:r>
              <a:rPr lang="en-US" sz="2400" spc="-1" dirty="0">
                <a:uFill>
                  <a:solidFill>
                    <a:srgbClr val="FFFFFF"/>
                  </a:solidFill>
                </a:uFill>
              </a:rPr>
              <a:t> Web</a:t>
            </a:r>
          </a:p>
          <a:p>
            <a:pPr marL="342900" indent="-342900">
              <a:buFont typeface="+mj-lt"/>
              <a:buAutoNum type="arabicPeriod"/>
            </a:pPr>
            <a:r>
              <a:rPr lang="it-IT" sz="2400" dirty="0"/>
              <a:t>​Feature </a:t>
            </a:r>
            <a:r>
              <a:rPr lang="it-IT" sz="2400" dirty="0" err="1"/>
              <a:t>construction</a:t>
            </a:r>
            <a:endParaRPr lang="it-IT" sz="2400" dirty="0"/>
          </a:p>
          <a:p>
            <a:pPr marL="342900" indent="-342900">
              <a:buFont typeface="+mj-lt"/>
              <a:buAutoNum type="arabicPeriod"/>
            </a:pPr>
            <a:r>
              <a:rPr lang="en-US" sz="2400" spc="-1" dirty="0">
                <a:uFill>
                  <a:solidFill>
                    <a:srgbClr val="FFFFFF"/>
                  </a:solidFill>
                </a:uFill>
              </a:rPr>
              <a:t>Clustering </a:t>
            </a:r>
            <a:r>
              <a:rPr lang="en-US" sz="2400" spc="-1" dirty="0" err="1">
                <a:uFill>
                  <a:solidFill>
                    <a:srgbClr val="FFFFFF"/>
                  </a:solidFill>
                </a:uFill>
              </a:rPr>
              <a:t>delle</a:t>
            </a:r>
            <a:r>
              <a:rPr lang="en-US" sz="2400" spc="-1" dirty="0">
                <a:uFill>
                  <a:solidFill>
                    <a:srgbClr val="FFFFFF"/>
                  </a:solidFill>
                </a:uFill>
              </a:rPr>
              <a:t> </a:t>
            </a:r>
            <a:r>
              <a:rPr lang="en-US" sz="2400" spc="-1" dirty="0" err="1">
                <a:uFill>
                  <a:solidFill>
                    <a:srgbClr val="FFFFFF"/>
                  </a:solidFill>
                </a:uFill>
              </a:rPr>
              <a:t>pagine</a:t>
            </a:r>
            <a:r>
              <a:rPr lang="en-US" sz="2400" spc="-1" dirty="0">
                <a:uFill>
                  <a:solidFill>
                    <a:srgbClr val="FFFFFF"/>
                  </a:solidFill>
                </a:uFill>
              </a:rPr>
              <a:t> Web</a:t>
            </a:r>
          </a:p>
        </p:txBody>
      </p:sp>
      <p:graphicFrame>
        <p:nvGraphicFramePr>
          <p:cNvPr id="7" name="Diagramma 6"/>
          <p:cNvGraphicFramePr/>
          <p:nvPr>
            <p:extLst>
              <p:ext uri="{D42A27DB-BD31-4B8C-83A1-F6EECF244321}">
                <p14:modId xmlns:p14="http://schemas.microsoft.com/office/powerpoint/2010/main" val="3752949163"/>
              </p:ext>
            </p:extLst>
          </p:nvPr>
        </p:nvGraphicFramePr>
        <p:xfrm>
          <a:off x="417240" y="3936236"/>
          <a:ext cx="8288640" cy="2327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00342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Crawling del </a:t>
            </a:r>
            <a:r>
              <a:rPr lang="en-US" sz="4400" b="0" strike="noStrike" spc="-1" dirty="0" err="1">
                <a:solidFill>
                  <a:srgbClr val="17375E"/>
                </a:solidFill>
                <a:uFill>
                  <a:solidFill>
                    <a:srgbClr val="FFFFFF"/>
                  </a:solidFill>
                </a:uFill>
                <a:latin typeface="Calibri"/>
                <a:ea typeface="DejaVu Sans"/>
              </a:rPr>
              <a:t>sito</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7</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356840"/>
                <a:ext cx="4202261" cy="493708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a:uFill>
                      <a:solidFill>
                        <a:srgbClr val="FFFFFF"/>
                      </a:solidFill>
                    </a:uFill>
                  </a:rPr>
                  <a:t>Un </a:t>
                </a:r>
                <a:r>
                  <a:rPr lang="en-US" spc="-1" dirty="0">
                    <a:solidFill>
                      <a:srgbClr val="FF3333"/>
                    </a:solidFill>
                    <a:uFill>
                      <a:solidFill>
                        <a:srgbClr val="FFFFFF"/>
                      </a:solidFill>
                    </a:uFill>
                  </a:rPr>
                  <a:t>Crawler</a:t>
                </a:r>
                <a:r>
                  <a:rPr lang="en-US" spc="-1" dirty="0">
                    <a:uFill>
                      <a:solidFill>
                        <a:srgbClr val="FFFFFF"/>
                      </a:solidFill>
                    </a:uFill>
                  </a:rPr>
                  <a:t> è un software </a:t>
                </a:r>
                <a:r>
                  <a:rPr lang="en-US" spc="-1" dirty="0" err="1">
                    <a:uFill>
                      <a:solidFill>
                        <a:srgbClr val="FFFFFF"/>
                      </a:solidFill>
                    </a:uFill>
                  </a:rPr>
                  <a:t>automatizzato</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permette</a:t>
                </a:r>
                <a:r>
                  <a:rPr lang="en-US" spc="-1" dirty="0">
                    <a:uFill>
                      <a:solidFill>
                        <a:srgbClr val="FFFFFF"/>
                      </a:solidFill>
                    </a:uFill>
                  </a:rPr>
                  <a:t> </a:t>
                </a:r>
                <a:r>
                  <a:rPr lang="en-US" spc="-1" dirty="0" err="1">
                    <a:uFill>
                      <a:solidFill>
                        <a:srgbClr val="FFFFFF"/>
                      </a:solidFill>
                    </a:uFill>
                  </a:rPr>
                  <a:t>l’indicizzazione</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Tecniche</a:t>
                </a:r>
                <a:r>
                  <a:rPr lang="en-US" spc="-1" dirty="0">
                    <a:uFill>
                      <a:solidFill>
                        <a:srgbClr val="FFFFFF"/>
                      </a:solidFill>
                    </a:uFill>
                  </a:rPr>
                  <a:t> di Crawling:</a:t>
                </a:r>
              </a:p>
              <a:p>
                <a:pPr marL="742950" lvl="1" indent="-285750">
                  <a:buFont typeface="Arial" panose="020B0604020202020204" pitchFamily="34" charset="0"/>
                  <a:buChar char="•"/>
                </a:pPr>
                <a:r>
                  <a:rPr lang="en-US" spc="-1" dirty="0" err="1">
                    <a:uFill>
                      <a:solidFill>
                        <a:srgbClr val="FFFFFF"/>
                      </a:solidFill>
                    </a:uFill>
                  </a:rPr>
                  <a:t>Tradizionale</a:t>
                </a:r>
                <a:endParaRPr lang="en-US" spc="-1" dirty="0">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Vincolo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solidFill>
                      <a:srgbClr val="FF3333"/>
                    </a:solidFill>
                    <a:uFill>
                      <a:solidFill>
                        <a:srgbClr val="FFFFFF"/>
                      </a:solidFill>
                    </a:uFill>
                  </a:rPr>
                  <a:t>Liste</a:t>
                </a:r>
                <a:r>
                  <a:rPr lang="en-US" spc="-1" dirty="0">
                    <a:solidFill>
                      <a:srgbClr val="FF3333"/>
                    </a:solidFill>
                    <a:uFill>
                      <a:solidFill>
                        <a:srgbClr val="FFFFFF"/>
                      </a:solidFill>
                    </a:uFill>
                  </a:rPr>
                  <a:t> Web</a:t>
                </a:r>
              </a:p>
              <a:p>
                <a:pPr marL="285750" indent="-285750">
                  <a:lnSpc>
                    <a:spcPct val="100000"/>
                  </a:lnSpc>
                  <a:buFont typeface="Arial" panose="020B0604020202020204" pitchFamily="34" charset="0"/>
                  <a:buChar char="•"/>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Dato un </a:t>
                </a:r>
                <a:r>
                  <a:rPr lang="en-US" spc="-1" dirty="0" err="1">
                    <a:uFill>
                      <a:solidFill>
                        <a:srgbClr val="FFFFFF"/>
                      </a:solidFill>
                    </a:uFill>
                  </a:rPr>
                  <a:t>grafo</a:t>
                </a:r>
                <a:r>
                  <a:rPr lang="en-US" spc="-1" dirty="0">
                    <a:uFill>
                      <a:solidFill>
                        <a:srgbClr val="FFFFFF"/>
                      </a:solidFill>
                    </a:uFill>
                  </a:rPr>
                  <a:t> Web </a:t>
                </a:r>
                <a14:m>
                  <m:oMath xmlns:m="http://schemas.openxmlformats.org/officeDocument/2006/math">
                    <m:r>
                      <a:rPr lang="it-IT" i="1" spc="-1">
                        <a:uFill>
                          <a:solidFill>
                            <a:srgbClr val="FFFFFF"/>
                          </a:solidFill>
                        </a:uFill>
                        <a:latin typeface="Cambria Math" panose="02040503050406030204" pitchFamily="18" charset="0"/>
                      </a:rPr>
                      <m:t>𝐺</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𝑉</m:t>
                    </m:r>
                    <m:r>
                      <a:rPr lang="it-IT" i="1" spc="-1">
                        <a:uFill>
                          <a:solidFill>
                            <a:srgbClr val="FFFFFF"/>
                          </a:solidFill>
                        </a:uFill>
                        <a:latin typeface="Cambria Math" panose="02040503050406030204" pitchFamily="18" charset="0"/>
                      </a:rPr>
                      <m:t>, </m:t>
                    </m:r>
                    <m:r>
                      <a:rPr lang="it-IT" i="1" spc="-1">
                        <a:uFill>
                          <a:solidFill>
                            <a:srgbClr val="FFFFFF"/>
                          </a:solidFill>
                        </a:uFill>
                        <a:latin typeface="Cambria Math" panose="02040503050406030204" pitchFamily="18" charset="0"/>
                      </a:rPr>
                      <m:t>𝐸</m:t>
                    </m:r>
                    <m:r>
                      <a:rPr lang="it-IT" i="1" spc="-1">
                        <a:uFill>
                          <a:solidFill>
                            <a:srgbClr val="FFFFFF"/>
                          </a:solidFill>
                        </a:uFill>
                        <a:latin typeface="Cambria Math" panose="02040503050406030204" pitchFamily="18" charset="0"/>
                      </a:rPr>
                      <m:t>)</m:t>
                    </m:r>
                  </m:oMath>
                </a14:m>
                <a:r>
                  <a:rPr lang="en-US" spc="-1" dirty="0">
                    <a:uFill>
                      <a:solidFill>
                        <a:srgbClr val="FFFFFF"/>
                      </a:solidFill>
                    </a:uFill>
                  </a:rPr>
                  <a:t>,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estratto</a:t>
                </a:r>
                <a:r>
                  <a:rPr lang="en-US" spc="-1" dirty="0">
                    <a:uFill>
                      <a:solidFill>
                        <a:srgbClr val="FFFFFF"/>
                      </a:solidFill>
                    </a:uFill>
                  </a:rPr>
                  <a:t> un </a:t>
                </a:r>
                <a:r>
                  <a:rPr lang="en-US" spc="-1" dirty="0" err="1">
                    <a:uFill>
                      <a:solidFill>
                        <a:srgbClr val="FFFFFF"/>
                      </a:solidFill>
                    </a:uFill>
                  </a:rPr>
                  <a:t>sottografo</a:t>
                </a:r>
                <a:r>
                  <a:rPr lang="en-US" spc="-1" dirty="0">
                    <a:uFill>
                      <a:solidFill>
                        <a:srgbClr val="FFFFFF"/>
                      </a:solidFill>
                    </a:uFill>
                  </a:rPr>
                  <a:t> G’ = (V’, E’) </a:t>
                </a:r>
                <a:r>
                  <a:rPr lang="en-US" spc="-1" dirty="0" err="1">
                    <a:uFill>
                      <a:solidFill>
                        <a:srgbClr val="FFFFFF"/>
                      </a:solidFill>
                    </a:uFill>
                  </a:rPr>
                  <a:t>avente</a:t>
                </a:r>
                <a:endParaRPr lang="en-US" spc="-1" dirty="0">
                  <a:uFill>
                    <a:solidFill>
                      <a:srgbClr val="FFFFFF"/>
                    </a:solidFill>
                  </a:uFill>
                </a:endParaRPr>
              </a:p>
              <a:p>
                <a:pPr>
                  <a:lnSpc>
                    <a:spcPct val="100000"/>
                  </a:lnSpc>
                </a:pPr>
                <a14:m>
                  <m:oMathPara xmlns:m="http://schemas.openxmlformats.org/officeDocument/2006/math">
                    <m:oMathParaPr>
                      <m:jc m:val="centerGroup"/>
                    </m:oMathParaPr>
                    <m:oMath xmlns:m="http://schemas.openxmlformats.org/officeDocument/2006/math">
                      <m:sSup>
                        <m:sSupPr>
                          <m:ctrlPr>
                            <a:rPr lang="it-IT" b="0" i="1" spc="-1" smtClean="0">
                              <a:solidFill>
                                <a:schemeClr val="tx1"/>
                              </a:solidFill>
                              <a:uFill>
                                <a:solidFill>
                                  <a:srgbClr val="FFFFFF"/>
                                </a:solidFill>
                              </a:uFill>
                              <a:latin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rPr>
                            <m:t>𝑉</m:t>
                          </m:r>
                        </m:e>
                        <m:sup>
                          <m:r>
                            <a:rPr lang="it-IT" b="0" i="1" spc="-1" smtClean="0">
                              <a:solidFill>
                                <a:schemeClr val="tx1"/>
                              </a:solidFill>
                              <a:uFill>
                                <a:solidFill>
                                  <a:srgbClr val="FFFFFF"/>
                                </a:solidFill>
                              </a:uFill>
                              <a:latin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𝑉</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 </m:t>
                      </m:r>
                      <m:sSup>
                        <m:sSupPr>
                          <m:ctrlP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e>
                        <m: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oMath>
                  </m:oMathPara>
                </a14:m>
                <a:endParaRPr lang="en-US" spc="-1" dirty="0">
                  <a:solidFill>
                    <a:schemeClr val="tx1"/>
                  </a:solidFill>
                  <a:uFill>
                    <a:solidFill>
                      <a:srgbClr val="FFFFFF"/>
                    </a:solidFill>
                  </a:uFill>
                </a:endParaRP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Gli</a:t>
                </a:r>
                <a:r>
                  <a:rPr lang="en-US" spc="-1" dirty="0">
                    <a:uFill>
                      <a:solidFill>
                        <a:srgbClr val="FFFFFF"/>
                      </a:solidFill>
                    </a:uFill>
                  </a:rPr>
                  <a:t> URL </a:t>
                </a:r>
                <a:r>
                  <a:rPr lang="en-US" spc="-1" dirty="0" err="1">
                    <a:uFill>
                      <a:solidFill>
                        <a:srgbClr val="FFFFFF"/>
                      </a:solidFill>
                    </a:uFill>
                  </a:rPr>
                  <a:t>vanno</a:t>
                </a:r>
                <a:r>
                  <a:rPr lang="en-US" spc="-1" dirty="0">
                    <a:uFill>
                      <a:solidFill>
                        <a:srgbClr val="FFFFFF"/>
                      </a:solidFill>
                    </a:uFill>
                  </a:rPr>
                  <a:t> </a:t>
                </a:r>
                <a:r>
                  <a:rPr lang="en-US" spc="-1" dirty="0" err="1">
                    <a:solidFill>
                      <a:srgbClr val="FF3333"/>
                    </a:solidFill>
                    <a:uFill>
                      <a:solidFill>
                        <a:srgbClr val="FFFFFF"/>
                      </a:solidFill>
                    </a:uFill>
                  </a:rPr>
                  <a:t>normalizzati</a:t>
                </a:r>
                <a:r>
                  <a:rPr lang="en-US" spc="-1" dirty="0">
                    <a:uFill>
                      <a:solidFill>
                        <a:srgbClr val="FFFFFF"/>
                      </a:solidFill>
                    </a:uFill>
                  </a:rPr>
                  <a:t> per </a:t>
                </a:r>
                <a:r>
                  <a:rPr lang="en-US" spc="-1" dirty="0" err="1">
                    <a:uFill>
                      <a:solidFill>
                        <a:srgbClr val="FFFFFF"/>
                      </a:solidFill>
                    </a:uFill>
                  </a:rPr>
                  <a:t>evitare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Crawler li </a:t>
                </a:r>
                <a:r>
                  <a:rPr lang="en-US" spc="-1" dirty="0" err="1">
                    <a:uFill>
                      <a:solidFill>
                        <a:srgbClr val="FFFFFF"/>
                      </a:solidFill>
                    </a:uFill>
                  </a:rPr>
                  <a:t>analizzi</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di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volta</a:t>
                </a:r>
                <a:r>
                  <a:rPr lang="en-US" spc="-1" dirty="0">
                    <a:uFill>
                      <a:solidFill>
                        <a:srgbClr val="FFFFFF"/>
                      </a:solidFill>
                    </a:uFill>
                  </a:rPr>
                  <a:t>. </a:t>
                </a:r>
                <a:r>
                  <a:rPr lang="en-US" spc="-1" dirty="0" err="1">
                    <a:uFill>
                      <a:solidFill>
                        <a:srgbClr val="FFFFFF"/>
                      </a:solidFill>
                    </a:uFill>
                  </a:rPr>
                  <a:t>Esempio</a:t>
                </a:r>
                <a:r>
                  <a:rPr lang="en-US" spc="-1" dirty="0">
                    <a:uFill>
                      <a:solidFill>
                        <a:srgbClr val="FFFFFF"/>
                      </a:solidFill>
                    </a:uFill>
                  </a:rPr>
                  <a:t>:</a:t>
                </a:r>
              </a:p>
              <a:p>
                <a:r>
                  <a:rPr lang="en-US" spc="-1" dirty="0">
                    <a:uFill>
                      <a:solidFill>
                        <a:srgbClr val="FFFFFF"/>
                      </a:solidFill>
                    </a:uFill>
                  </a:rPr>
                  <a:t>    </a:t>
                </a:r>
                <a:r>
                  <a:rPr lang="it-IT" dirty="0">
                    <a:effectLst>
                      <a:outerShdw blurRad="38100" dist="38100" dir="2700000" algn="tl">
                        <a:srgbClr val="000000">
                          <a:alpha val="43137"/>
                        </a:srgbClr>
                      </a:outerShdw>
                    </a:effectLst>
                  </a:rPr>
                  <a:t>http://www.facebook.com/</a:t>
                </a:r>
              </a:p>
              <a:p>
                <a:r>
                  <a:rPr lang="it-IT" dirty="0"/>
                  <a:t>    </a:t>
                </a:r>
                <a:r>
                  <a:rPr lang="it-IT" dirty="0">
                    <a:effectLst>
                      <a:outerShdw blurRad="38100" dist="38100" dir="2700000" algn="tl">
                        <a:srgbClr val="000000">
                          <a:alpha val="43137"/>
                        </a:srgbClr>
                      </a:outerShdw>
                    </a:effectLst>
                  </a:rPr>
                  <a:t>facebook.com/</a:t>
                </a:r>
                <a:endParaRPr lang="en-US" spc="-1" dirty="0">
                  <a:effectLst>
                    <a:outerShdw blurRad="38100" dist="38100" dir="2700000" algn="tl">
                      <a:srgbClr val="000000">
                        <a:alpha val="43137"/>
                      </a:srgbClr>
                    </a:outerShdw>
                  </a:effectLst>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356840"/>
                <a:ext cx="4202261" cy="4937082"/>
              </a:xfrm>
              <a:prstGeom prst="rect">
                <a:avLst/>
              </a:prstGeom>
              <a:blipFill>
                <a:blip r:embed="rId3"/>
                <a:stretch>
                  <a:fillRect l="-870" t="-742" r="-2609" b="-4450"/>
                </a:stretch>
              </a:blipFill>
              <a:ln>
                <a:noFill/>
              </a:ln>
            </p:spPr>
            <p:txBody>
              <a:bodyPr/>
              <a:lstStyle/>
              <a:p>
                <a:r>
                  <a:rPr lang="it-IT">
                    <a:noFill/>
                  </a:rPr>
                  <a:t> </a:t>
                </a:r>
              </a:p>
            </p:txBody>
          </p:sp>
        </mc:Fallback>
      </mc:AlternateContent>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073" y="1098468"/>
            <a:ext cx="4150426" cy="5362705"/>
          </a:xfrm>
          <a:prstGeom prst="rect">
            <a:avLst/>
          </a:prstGeom>
        </p:spPr>
      </p:pic>
    </p:spTree>
    <p:extLst>
      <p:ext uri="{BB962C8B-B14F-4D97-AF65-F5344CB8AC3E}">
        <p14:creationId xmlns:p14="http://schemas.microsoft.com/office/powerpoint/2010/main" val="11055416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Feature construction</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167973"/>
            <a:ext cx="8288640" cy="5324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150" spc="-1" dirty="0">
                <a:uFill>
                  <a:solidFill>
                    <a:srgbClr val="FFFFFF"/>
                  </a:solidFill>
                </a:uFill>
              </a:rPr>
              <a:t>Una </a:t>
            </a:r>
            <a:r>
              <a:rPr lang="en-US" sz="2150" spc="-1" dirty="0" err="1">
                <a:uFill>
                  <a:solidFill>
                    <a:srgbClr val="FFFFFF"/>
                  </a:solidFill>
                </a:uFill>
              </a:rPr>
              <a:t>volta</a:t>
            </a:r>
            <a:r>
              <a:rPr lang="en-US" sz="2150" spc="-1" dirty="0">
                <a:uFill>
                  <a:solidFill>
                    <a:srgbClr val="FFFFFF"/>
                  </a:solidFill>
                </a:uFill>
              </a:rPr>
              <a:t> </a:t>
            </a:r>
            <a:r>
              <a:rPr lang="en-US" sz="2150" spc="-1" dirty="0" err="1">
                <a:uFill>
                  <a:solidFill>
                    <a:srgbClr val="FFFFFF"/>
                  </a:solidFill>
                </a:uFill>
              </a:rPr>
              <a:t>concluso</a:t>
            </a:r>
            <a:r>
              <a:rPr lang="en-US" sz="2150" spc="-1" dirty="0">
                <a:uFill>
                  <a:solidFill>
                    <a:srgbClr val="FFFFFF"/>
                  </a:solidFill>
                </a:uFill>
              </a:rPr>
              <a:t> </a:t>
            </a:r>
            <a:r>
              <a:rPr lang="en-US" sz="2150" spc="-1" dirty="0" err="1">
                <a:uFill>
                  <a:solidFill>
                    <a:srgbClr val="FFFFFF"/>
                  </a:solidFill>
                </a:uFill>
              </a:rPr>
              <a:t>il</a:t>
            </a:r>
            <a:r>
              <a:rPr lang="en-US" sz="2150" spc="-1" dirty="0">
                <a:uFill>
                  <a:solidFill>
                    <a:srgbClr val="FFFFFF"/>
                  </a:solidFill>
                </a:uFill>
              </a:rPr>
              <a:t> </a:t>
            </a:r>
            <a:r>
              <a:rPr lang="en-US" sz="2150" spc="-1" dirty="0" err="1">
                <a:uFill>
                  <a:solidFill>
                    <a:srgbClr val="FFFFFF"/>
                  </a:solidFill>
                </a:uFill>
              </a:rPr>
              <a:t>processo</a:t>
            </a:r>
            <a:r>
              <a:rPr lang="en-US" sz="2150" spc="-1" dirty="0">
                <a:uFill>
                  <a:solidFill>
                    <a:srgbClr val="FFFFFF"/>
                  </a:solidFill>
                </a:uFill>
              </a:rPr>
              <a:t> di Crawling, </a:t>
            </a:r>
            <a:r>
              <a:rPr lang="en-US" sz="2150" spc="-1" dirty="0" err="1">
                <a:uFill>
                  <a:solidFill>
                    <a:srgbClr val="FFFFFF"/>
                  </a:solidFill>
                </a:uFill>
              </a:rPr>
              <a:t>viene</a:t>
            </a:r>
            <a:r>
              <a:rPr lang="en-US" sz="2150" spc="-1" dirty="0">
                <a:uFill>
                  <a:solidFill>
                    <a:srgbClr val="FFFFFF"/>
                  </a:solidFill>
                </a:uFill>
              </a:rPr>
              <a:t> </a:t>
            </a:r>
            <a:r>
              <a:rPr lang="en-US" sz="2150" spc="-1" dirty="0" err="1">
                <a:uFill>
                  <a:solidFill>
                    <a:srgbClr val="FFFFFF"/>
                  </a:solidFill>
                </a:uFill>
              </a:rPr>
              <a:t>prodotto</a:t>
            </a:r>
            <a:r>
              <a:rPr lang="en-US" sz="2150" spc="-1" dirty="0">
                <a:uFill>
                  <a:solidFill>
                    <a:srgbClr val="FFFFFF"/>
                  </a:solidFill>
                </a:uFill>
              </a:rPr>
              <a:t> </a:t>
            </a:r>
            <a:r>
              <a:rPr lang="en-US" sz="2150" spc="-1" dirty="0" err="1">
                <a:uFill>
                  <a:solidFill>
                    <a:srgbClr val="FFFFFF"/>
                  </a:solidFill>
                </a:uFill>
              </a:rPr>
              <a:t>il</a:t>
            </a:r>
            <a:r>
              <a:rPr lang="en-US" sz="2150" spc="-1" dirty="0">
                <a:uFill>
                  <a:solidFill>
                    <a:srgbClr val="FFFFFF"/>
                  </a:solidFill>
                </a:uFill>
              </a:rPr>
              <a:t> </a:t>
            </a:r>
            <a:r>
              <a:rPr lang="en-US" sz="2150" spc="-1" dirty="0" err="1">
                <a:uFill>
                  <a:solidFill>
                    <a:srgbClr val="FFFFFF"/>
                  </a:solidFill>
                </a:uFill>
              </a:rPr>
              <a:t>grafo</a:t>
            </a:r>
            <a:r>
              <a:rPr lang="en-US" sz="2150" spc="-1" dirty="0">
                <a:uFill>
                  <a:solidFill>
                    <a:srgbClr val="FFFFFF"/>
                  </a:solidFill>
                </a:uFill>
              </a:rPr>
              <a:t> del </a:t>
            </a:r>
            <a:r>
              <a:rPr lang="en-US" sz="2150" spc="-1" dirty="0" err="1">
                <a:uFill>
                  <a:solidFill>
                    <a:srgbClr val="FFFFFF"/>
                  </a:solidFill>
                </a:uFill>
              </a:rPr>
              <a:t>sito</a:t>
            </a:r>
            <a:r>
              <a:rPr lang="en-US" sz="2150" spc="-1" dirty="0">
                <a:uFill>
                  <a:solidFill>
                    <a:srgbClr val="FFFFFF"/>
                  </a:solidFill>
                </a:uFill>
              </a:rPr>
              <a:t> Web e </a:t>
            </a:r>
            <a:r>
              <a:rPr lang="en-US" sz="2150" spc="-1" dirty="0" err="1">
                <a:uFill>
                  <a:solidFill>
                    <a:srgbClr val="FFFFFF"/>
                  </a:solidFill>
                </a:uFill>
              </a:rPr>
              <a:t>il</a:t>
            </a:r>
            <a:r>
              <a:rPr lang="en-US" sz="2150" spc="-1" dirty="0">
                <a:uFill>
                  <a:solidFill>
                    <a:srgbClr val="FFFFFF"/>
                  </a:solidFill>
                </a:uFill>
              </a:rPr>
              <a:t> </a:t>
            </a:r>
            <a:r>
              <a:rPr lang="en-US" sz="2150" spc="-1" dirty="0" err="1">
                <a:uFill>
                  <a:solidFill>
                    <a:srgbClr val="FFFFFF"/>
                  </a:solidFill>
                </a:uFill>
              </a:rPr>
              <a:t>contenuto</a:t>
            </a:r>
            <a:r>
              <a:rPr lang="en-US" sz="2150" spc="-1" dirty="0">
                <a:uFill>
                  <a:solidFill>
                    <a:srgbClr val="FFFFFF"/>
                  </a:solidFill>
                </a:uFill>
              </a:rPr>
              <a:t> </a:t>
            </a:r>
            <a:r>
              <a:rPr lang="en-US" sz="2150" spc="-1" dirty="0" err="1">
                <a:uFill>
                  <a:solidFill>
                    <a:srgbClr val="FFFFFF"/>
                  </a:solidFill>
                </a:uFill>
              </a:rPr>
              <a:t>testuale</a:t>
            </a:r>
            <a:r>
              <a:rPr lang="en-US" sz="2150" spc="-1" dirty="0">
                <a:uFill>
                  <a:solidFill>
                    <a:srgbClr val="FFFFFF"/>
                  </a:solidFill>
                </a:uFill>
              </a:rPr>
              <a:t> di </a:t>
            </a:r>
            <a:r>
              <a:rPr lang="en-US" sz="2150" spc="-1" dirty="0" err="1">
                <a:uFill>
                  <a:solidFill>
                    <a:srgbClr val="FFFFFF"/>
                  </a:solidFill>
                </a:uFill>
              </a:rPr>
              <a:t>ogni</a:t>
            </a:r>
            <a:r>
              <a:rPr lang="en-US" sz="2150" spc="-1" dirty="0">
                <a:uFill>
                  <a:solidFill>
                    <a:srgbClr val="FFFFFF"/>
                  </a:solidFill>
                </a:uFill>
              </a:rPr>
              <a:t> </a:t>
            </a:r>
            <a:r>
              <a:rPr lang="en-US" sz="2150" spc="-1" dirty="0" err="1">
                <a:uFill>
                  <a:solidFill>
                    <a:srgbClr val="FFFFFF"/>
                  </a:solidFill>
                </a:uFill>
              </a:rPr>
              <a:t>singola</a:t>
            </a:r>
            <a:r>
              <a:rPr lang="en-US" sz="2150" spc="-1" dirty="0">
                <a:uFill>
                  <a:solidFill>
                    <a:srgbClr val="FFFFFF"/>
                  </a:solidFill>
                </a:uFill>
              </a:rPr>
              <a:t> </a:t>
            </a:r>
            <a:r>
              <a:rPr lang="en-US" sz="2150" spc="-1" dirty="0" err="1">
                <a:uFill>
                  <a:solidFill>
                    <a:srgbClr val="FFFFFF"/>
                  </a:solidFill>
                </a:uFill>
              </a:rPr>
              <a:t>pagina</a:t>
            </a:r>
            <a:r>
              <a:rPr lang="en-US" sz="2150" spc="-1" dirty="0">
                <a:uFill>
                  <a:solidFill>
                    <a:srgbClr val="FFFFFF"/>
                  </a:solidFill>
                </a:uFill>
              </a:rPr>
              <a:t> del </a:t>
            </a:r>
            <a:r>
              <a:rPr lang="en-US" sz="2150" spc="-1" dirty="0" err="1">
                <a:uFill>
                  <a:solidFill>
                    <a:srgbClr val="FFFFFF"/>
                  </a:solidFill>
                </a:uFill>
              </a:rPr>
              <a:t>sito</a:t>
            </a:r>
            <a:r>
              <a:rPr lang="en-US" sz="2150" spc="-1" dirty="0">
                <a:uFill>
                  <a:solidFill>
                    <a:srgbClr val="FFFFFF"/>
                  </a:solidFill>
                </a:uFill>
              </a:rPr>
              <a:t>.</a:t>
            </a:r>
          </a:p>
          <a:p>
            <a:pPr>
              <a:lnSpc>
                <a:spcPct val="100000"/>
              </a:lnSpc>
            </a:pPr>
            <a:endParaRPr lang="en-US" sz="2150" spc="-1" dirty="0">
              <a:uFill>
                <a:solidFill>
                  <a:srgbClr val="FFFFFF"/>
                </a:solidFill>
              </a:uFill>
            </a:endParaRPr>
          </a:p>
          <a:p>
            <a:pPr>
              <a:lnSpc>
                <a:spcPct val="100000"/>
              </a:lnSpc>
            </a:pPr>
            <a:r>
              <a:rPr lang="en-US" sz="2150" spc="-1" dirty="0" err="1">
                <a:uFill>
                  <a:solidFill>
                    <a:srgbClr val="FFFFFF"/>
                  </a:solidFill>
                </a:uFill>
              </a:rPr>
              <a:t>Viene</a:t>
            </a:r>
            <a:r>
              <a:rPr lang="en-US" sz="2150" spc="-1" dirty="0">
                <a:uFill>
                  <a:solidFill>
                    <a:srgbClr val="FFFFFF"/>
                  </a:solidFill>
                </a:uFill>
              </a:rPr>
              <a:t> </a:t>
            </a:r>
            <a:r>
              <a:rPr lang="en-US" sz="2150" spc="-1" dirty="0" err="1">
                <a:uFill>
                  <a:solidFill>
                    <a:srgbClr val="FFFFFF"/>
                  </a:solidFill>
                </a:uFill>
              </a:rPr>
              <a:t>costruito</a:t>
            </a:r>
            <a:r>
              <a:rPr lang="en-US" sz="2150" spc="-1" dirty="0">
                <a:uFill>
                  <a:solidFill>
                    <a:srgbClr val="FFFFFF"/>
                  </a:solidFill>
                </a:uFill>
              </a:rPr>
              <a:t> un dataset </a:t>
            </a:r>
            <a:r>
              <a:rPr lang="en-US" sz="2150" spc="-1" dirty="0" err="1">
                <a:uFill>
                  <a:solidFill>
                    <a:srgbClr val="FFFFFF"/>
                  </a:solidFill>
                </a:uFill>
              </a:rPr>
              <a:t>basato</a:t>
            </a:r>
            <a:r>
              <a:rPr lang="en-US" sz="2150" spc="-1" dirty="0">
                <a:uFill>
                  <a:solidFill>
                    <a:srgbClr val="FFFFFF"/>
                  </a:solidFill>
                </a:uFill>
              </a:rPr>
              <a:t> </a:t>
            </a:r>
            <a:r>
              <a:rPr lang="en-US" sz="2150" spc="-1" dirty="0" err="1">
                <a:uFill>
                  <a:solidFill>
                    <a:srgbClr val="FFFFFF"/>
                  </a:solidFill>
                </a:uFill>
              </a:rPr>
              <a:t>sulle</a:t>
            </a:r>
            <a:r>
              <a:rPr lang="en-US" sz="2150" spc="-1" dirty="0">
                <a:uFill>
                  <a:solidFill>
                    <a:srgbClr val="FFFFFF"/>
                  </a:solidFill>
                </a:uFill>
              </a:rPr>
              <a:t> </a:t>
            </a:r>
            <a:r>
              <a:rPr lang="en-US" sz="2150" spc="-1" dirty="0" err="1">
                <a:uFill>
                  <a:solidFill>
                    <a:srgbClr val="FFFFFF"/>
                  </a:solidFill>
                </a:uFill>
              </a:rPr>
              <a:t>rappresentazioni</a:t>
            </a:r>
            <a:r>
              <a:rPr lang="en-US" sz="2150" spc="-1" dirty="0">
                <a:uFill>
                  <a:solidFill>
                    <a:srgbClr val="FFFFFF"/>
                  </a:solidFill>
                </a:uFill>
              </a:rPr>
              <a:t> </a:t>
            </a:r>
            <a:r>
              <a:rPr lang="en-US" sz="2150" spc="-1" dirty="0" err="1">
                <a:uFill>
                  <a:solidFill>
                    <a:srgbClr val="FFFFFF"/>
                  </a:solidFill>
                </a:uFill>
              </a:rPr>
              <a:t>vettoriali</a:t>
            </a:r>
            <a:r>
              <a:rPr lang="en-US" sz="2150" spc="-1" dirty="0">
                <a:uFill>
                  <a:solidFill>
                    <a:srgbClr val="FFFFFF"/>
                  </a:solidFill>
                </a:uFill>
              </a:rPr>
              <a:t>:</a:t>
            </a:r>
          </a:p>
          <a:p>
            <a:pPr marL="285750" indent="-285750">
              <a:lnSpc>
                <a:spcPct val="100000"/>
              </a:lnSpc>
              <a:buFont typeface="Arial" panose="020B0604020202020204" pitchFamily="34" charset="0"/>
              <a:buChar char="•"/>
            </a:pPr>
            <a:r>
              <a:rPr lang="en-US" sz="2150" spc="-1" dirty="0">
                <a:uFill>
                  <a:solidFill>
                    <a:srgbClr val="FFFFFF"/>
                  </a:solidFill>
                </a:uFill>
              </a:rPr>
              <a:t>Relative </a:t>
            </a:r>
            <a:r>
              <a:rPr lang="en-US" sz="2150" spc="-1" dirty="0" err="1">
                <a:uFill>
                  <a:solidFill>
                    <a:srgbClr val="FFFFFF"/>
                  </a:solidFill>
                </a:uFill>
              </a:rPr>
              <a:t>alle</a:t>
            </a:r>
            <a:r>
              <a:rPr lang="en-US" sz="2150" spc="-1" dirty="0">
                <a:uFill>
                  <a:solidFill>
                    <a:srgbClr val="FFFFFF"/>
                  </a:solidFill>
                </a:uFill>
              </a:rPr>
              <a:t> </a:t>
            </a:r>
            <a:r>
              <a:rPr lang="en-US" sz="2150" spc="-1" dirty="0" err="1">
                <a:solidFill>
                  <a:srgbClr val="FF3333"/>
                </a:solidFill>
                <a:uFill>
                  <a:solidFill>
                    <a:srgbClr val="FFFFFF"/>
                  </a:solidFill>
                </a:uFill>
              </a:rPr>
              <a:t>informazioni</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della</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struttura</a:t>
            </a:r>
            <a:endParaRPr lang="en-US" sz="2150" spc="-1" dirty="0">
              <a:solidFill>
                <a:srgbClr val="FF3333"/>
              </a:solidFill>
              <a:uFill>
                <a:solidFill>
                  <a:srgbClr val="FFFFFF"/>
                </a:solidFill>
              </a:uFill>
            </a:endParaRPr>
          </a:p>
          <a:p>
            <a:pPr marL="742950" lvl="1" indent="-285750">
              <a:buFont typeface="Arial" panose="020B0604020202020204" pitchFamily="34" charset="0"/>
              <a:buChar char="•"/>
            </a:pPr>
            <a:r>
              <a:rPr lang="en-US" sz="2150" spc="-1" dirty="0">
                <a:uFill>
                  <a:solidFill>
                    <a:srgbClr val="FFFFFF"/>
                  </a:solidFill>
                </a:uFill>
              </a:rPr>
              <a:t>Word2Vec Skip-Gram, </a:t>
            </a:r>
            <a:r>
              <a:rPr lang="en-US" sz="2150" spc="-1" dirty="0" err="1">
                <a:uFill>
                  <a:solidFill>
                    <a:srgbClr val="FFFFFF"/>
                  </a:solidFill>
                </a:uFill>
              </a:rPr>
              <a:t>applicato</a:t>
            </a:r>
            <a:r>
              <a:rPr lang="en-US" sz="2150" spc="-1" dirty="0">
                <a:uFill>
                  <a:solidFill>
                    <a:srgbClr val="FFFFFF"/>
                  </a:solidFill>
                </a:uFill>
              </a:rPr>
              <a:t> </a:t>
            </a:r>
            <a:r>
              <a:rPr lang="en-US" sz="2150" spc="-1" dirty="0" err="1">
                <a:uFill>
                  <a:solidFill>
                    <a:srgbClr val="FFFFFF"/>
                  </a:solidFill>
                </a:uFill>
              </a:rPr>
              <a:t>sulle</a:t>
            </a:r>
            <a:r>
              <a:rPr lang="en-US" sz="2150" spc="-1" dirty="0">
                <a:uFill>
                  <a:solidFill>
                    <a:srgbClr val="FFFFFF"/>
                  </a:solidFill>
                </a:uFill>
              </a:rPr>
              <a:t> </a:t>
            </a:r>
            <a:r>
              <a:rPr lang="en-US" sz="2150" spc="-1" dirty="0" err="1">
                <a:uFill>
                  <a:solidFill>
                    <a:srgbClr val="FFFFFF"/>
                  </a:solidFill>
                </a:uFill>
              </a:rPr>
              <a:t>sequenze</a:t>
            </a:r>
            <a:r>
              <a:rPr lang="en-US" sz="2150" spc="-1" dirty="0">
                <a:uFill>
                  <a:solidFill>
                    <a:srgbClr val="FFFFFF"/>
                  </a:solidFill>
                </a:uFill>
              </a:rPr>
              <a:t> di URL generate </a:t>
            </a:r>
            <a:r>
              <a:rPr lang="en-US" sz="2150" spc="-1" dirty="0" err="1">
                <a:uFill>
                  <a:solidFill>
                    <a:srgbClr val="FFFFFF"/>
                  </a:solidFill>
                </a:uFill>
              </a:rPr>
              <a:t>attraverso</a:t>
            </a:r>
            <a:r>
              <a:rPr lang="en-US" sz="2150" spc="-1" dirty="0">
                <a:uFill>
                  <a:solidFill>
                    <a:srgbClr val="FFFFFF"/>
                  </a:solidFill>
                </a:uFill>
              </a:rPr>
              <a:t> Random Walk con restart</a:t>
            </a:r>
          </a:p>
          <a:p>
            <a:pPr marL="742950" lvl="1" indent="-285750">
              <a:buFont typeface="Arial" panose="020B0604020202020204" pitchFamily="34" charset="0"/>
              <a:buChar char="•"/>
            </a:pPr>
            <a:r>
              <a:rPr lang="en-US" sz="2150" spc="-1" dirty="0">
                <a:uFill>
                  <a:solidFill>
                    <a:srgbClr val="FFFFFF"/>
                  </a:solidFill>
                </a:uFill>
              </a:rPr>
              <a:t>Word2Vec Skip-Gram </a:t>
            </a:r>
            <a:r>
              <a:rPr lang="en-US" sz="2150" spc="-1" dirty="0" err="1">
                <a:uFill>
                  <a:solidFill>
                    <a:srgbClr val="FFFFFF"/>
                  </a:solidFill>
                </a:uFill>
              </a:rPr>
              <a:t>modificato</a:t>
            </a:r>
            <a:r>
              <a:rPr lang="en-US" sz="2150" spc="-1" dirty="0">
                <a:uFill>
                  <a:solidFill>
                    <a:srgbClr val="FFFFFF"/>
                  </a:solidFill>
                </a:uFill>
              </a:rPr>
              <a:t>, </a:t>
            </a:r>
            <a:r>
              <a:rPr lang="en-US" sz="2150" spc="-1" dirty="0" err="1">
                <a:uFill>
                  <a:solidFill>
                    <a:srgbClr val="FFFFFF"/>
                  </a:solidFill>
                </a:uFill>
              </a:rPr>
              <a:t>applicato</a:t>
            </a:r>
            <a:r>
              <a:rPr lang="en-US" sz="2150" spc="-1" dirty="0">
                <a:uFill>
                  <a:solidFill>
                    <a:srgbClr val="FFFFFF"/>
                  </a:solidFill>
                </a:uFill>
              </a:rPr>
              <a:t> </a:t>
            </a:r>
            <a:r>
              <a:rPr lang="en-US" sz="2150" spc="-1" dirty="0" err="1">
                <a:uFill>
                  <a:solidFill>
                    <a:srgbClr val="FFFFFF"/>
                  </a:solidFill>
                </a:uFill>
              </a:rPr>
              <a:t>sulle</a:t>
            </a:r>
            <a:r>
              <a:rPr lang="en-US" sz="2150" spc="-1" dirty="0">
                <a:uFill>
                  <a:solidFill>
                    <a:srgbClr val="FFFFFF"/>
                  </a:solidFill>
                </a:uFill>
              </a:rPr>
              <a:t> </a:t>
            </a:r>
            <a:r>
              <a:rPr lang="en-US" sz="2150" spc="-1" dirty="0" err="1">
                <a:uFill>
                  <a:solidFill>
                    <a:srgbClr val="FFFFFF"/>
                  </a:solidFill>
                </a:uFill>
              </a:rPr>
              <a:t>sequenze</a:t>
            </a:r>
            <a:r>
              <a:rPr lang="en-US" sz="2150" spc="-1" dirty="0">
                <a:uFill>
                  <a:solidFill>
                    <a:srgbClr val="FFFFFF"/>
                  </a:solidFill>
                </a:uFill>
              </a:rPr>
              <a:t> di URL generate </a:t>
            </a:r>
            <a:r>
              <a:rPr lang="en-US" sz="2150" spc="-1" dirty="0" err="1">
                <a:uFill>
                  <a:solidFill>
                    <a:srgbClr val="FFFFFF"/>
                  </a:solidFill>
                </a:uFill>
              </a:rPr>
              <a:t>attraverso</a:t>
            </a:r>
            <a:r>
              <a:rPr lang="en-US" sz="2150" spc="-1" dirty="0">
                <a:uFill>
                  <a:solidFill>
                    <a:srgbClr val="FFFFFF"/>
                  </a:solidFill>
                </a:uFill>
              </a:rPr>
              <a:t> Random Walk con restart </a:t>
            </a:r>
            <a:r>
              <a:rPr lang="en-US" sz="2150" spc="-1" dirty="0" err="1">
                <a:uFill>
                  <a:solidFill>
                    <a:srgbClr val="FFFFFF"/>
                  </a:solidFill>
                </a:uFill>
              </a:rPr>
              <a:t>dalla</a:t>
            </a:r>
            <a:r>
              <a:rPr lang="en-US" sz="2150" spc="-1" dirty="0">
                <a:uFill>
                  <a:solidFill>
                    <a:srgbClr val="FFFFFF"/>
                  </a:solidFill>
                </a:uFill>
              </a:rPr>
              <a:t> homepage</a:t>
            </a:r>
          </a:p>
          <a:p>
            <a:pPr marL="742950" lvl="1" indent="-285750">
              <a:buFont typeface="Arial" panose="020B0604020202020204" pitchFamily="34" charset="0"/>
              <a:buChar char="•"/>
            </a:pPr>
            <a:r>
              <a:rPr lang="en-US" sz="2150" spc="-1" dirty="0">
                <a:uFill>
                  <a:solidFill>
                    <a:srgbClr val="FFFFFF"/>
                  </a:solidFill>
                </a:uFill>
              </a:rPr>
              <a:t>LINE</a:t>
            </a:r>
          </a:p>
          <a:p>
            <a:pPr marL="285750" indent="-285750">
              <a:lnSpc>
                <a:spcPct val="100000"/>
              </a:lnSpc>
              <a:buFont typeface="Arial" panose="020B0604020202020204" pitchFamily="34" charset="0"/>
              <a:buChar char="•"/>
            </a:pPr>
            <a:r>
              <a:rPr lang="en-US" sz="2150" spc="-1" dirty="0">
                <a:uFill>
                  <a:solidFill>
                    <a:srgbClr val="FFFFFF"/>
                  </a:solidFill>
                </a:uFill>
              </a:rPr>
              <a:t>Relative </a:t>
            </a:r>
            <a:r>
              <a:rPr lang="en-US" sz="2150" spc="-1" dirty="0" err="1">
                <a:uFill>
                  <a:solidFill>
                    <a:srgbClr val="FFFFFF"/>
                  </a:solidFill>
                </a:uFill>
              </a:rPr>
              <a:t>alle</a:t>
            </a:r>
            <a:r>
              <a:rPr lang="en-US" sz="2150" spc="-1" dirty="0">
                <a:uFill>
                  <a:solidFill>
                    <a:srgbClr val="FFFFFF"/>
                  </a:solidFill>
                </a:uFill>
              </a:rPr>
              <a:t> </a:t>
            </a:r>
            <a:r>
              <a:rPr lang="en-US" sz="2150" spc="-1" dirty="0" err="1">
                <a:solidFill>
                  <a:srgbClr val="FF3333"/>
                </a:solidFill>
                <a:uFill>
                  <a:solidFill>
                    <a:srgbClr val="FFFFFF"/>
                  </a:solidFill>
                </a:uFill>
              </a:rPr>
              <a:t>informazioni</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testuali</a:t>
            </a:r>
            <a:endParaRPr lang="en-US" sz="2150" spc="-1" dirty="0">
              <a:solidFill>
                <a:srgbClr val="FF3333"/>
              </a:solidFill>
              <a:uFill>
                <a:solidFill>
                  <a:srgbClr val="FFFFFF"/>
                </a:solidFill>
              </a:uFill>
            </a:endParaRPr>
          </a:p>
          <a:p>
            <a:pPr marL="742950" lvl="1" indent="-285750">
              <a:buFont typeface="Arial" panose="020B0604020202020204" pitchFamily="34" charset="0"/>
              <a:buChar char="•"/>
            </a:pPr>
            <a:r>
              <a:rPr lang="en-US" sz="2150" spc="-1" dirty="0" err="1">
                <a:uFill>
                  <a:solidFill>
                    <a:srgbClr val="FFFFFF"/>
                  </a:solidFill>
                </a:uFill>
              </a:rPr>
              <a:t>Tf-Idf</a:t>
            </a:r>
            <a:endParaRPr lang="en-US" sz="2150" spc="-1" dirty="0">
              <a:uFill>
                <a:solidFill>
                  <a:srgbClr val="FFFFFF"/>
                </a:solidFill>
              </a:uFill>
            </a:endParaRPr>
          </a:p>
          <a:p>
            <a:pPr marL="742950" lvl="1" indent="-285750">
              <a:buFont typeface="Arial" panose="020B0604020202020204" pitchFamily="34" charset="0"/>
              <a:buChar char="•"/>
            </a:pPr>
            <a:r>
              <a:rPr lang="en-US" sz="2150" spc="-1" dirty="0">
                <a:uFill>
                  <a:solidFill>
                    <a:srgbClr val="FFFFFF"/>
                  </a:solidFill>
                </a:uFill>
              </a:rPr>
              <a:t>Doc2Vec</a:t>
            </a:r>
          </a:p>
          <a:p>
            <a:pPr marL="285750" indent="-285750">
              <a:buFont typeface="Arial" panose="020B0604020202020204" pitchFamily="34" charset="0"/>
              <a:buChar char="•"/>
            </a:pPr>
            <a:r>
              <a:rPr lang="en-US" sz="2150" spc="-1" dirty="0">
                <a:uFill>
                  <a:solidFill>
                    <a:srgbClr val="FFFFFF"/>
                  </a:solidFill>
                </a:uFill>
              </a:rPr>
              <a:t>Combinate</a:t>
            </a:r>
          </a:p>
          <a:p>
            <a:pPr marL="742950" lvl="1" indent="-285750">
              <a:buFont typeface="Arial" panose="020B0604020202020204" pitchFamily="34" charset="0"/>
              <a:buChar char="•"/>
            </a:pPr>
            <a:r>
              <a:rPr lang="en-US" sz="2150" spc="-1" dirty="0">
                <a:uFill>
                  <a:solidFill>
                    <a:srgbClr val="FFFFFF"/>
                  </a:solidFill>
                </a:uFill>
              </a:rPr>
              <a:t>Relative </a:t>
            </a:r>
            <a:r>
              <a:rPr lang="en-US" sz="2150" spc="-1" dirty="0" err="1">
                <a:uFill>
                  <a:solidFill>
                    <a:srgbClr val="FFFFFF"/>
                  </a:solidFill>
                </a:uFill>
              </a:rPr>
              <a:t>sia</a:t>
            </a:r>
            <a:r>
              <a:rPr lang="en-US" sz="2150" spc="-1" dirty="0">
                <a:uFill>
                  <a:solidFill>
                    <a:srgbClr val="FFFFFF"/>
                  </a:solidFill>
                </a:uFill>
              </a:rPr>
              <a:t> </a:t>
            </a:r>
            <a:r>
              <a:rPr lang="en-US" sz="2150" spc="-1" dirty="0" err="1">
                <a:uFill>
                  <a:solidFill>
                    <a:srgbClr val="FFFFFF"/>
                  </a:solidFill>
                </a:uFill>
              </a:rPr>
              <a:t>alle</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informazioni</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della</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struttura</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che</a:t>
            </a:r>
            <a:r>
              <a:rPr lang="en-US" sz="2150" spc="-1" dirty="0">
                <a:solidFill>
                  <a:srgbClr val="FF3333"/>
                </a:solidFill>
                <a:uFill>
                  <a:solidFill>
                    <a:srgbClr val="FFFFFF"/>
                  </a:solidFill>
                </a:uFill>
              </a:rPr>
              <a:t> </a:t>
            </a:r>
            <a:r>
              <a:rPr lang="en-US" sz="2150" spc="-1" dirty="0" err="1">
                <a:solidFill>
                  <a:srgbClr val="FF3333"/>
                </a:solidFill>
                <a:uFill>
                  <a:solidFill>
                    <a:srgbClr val="FFFFFF"/>
                  </a:solidFill>
                </a:uFill>
              </a:rPr>
              <a:t>testuali</a:t>
            </a:r>
            <a:endParaRPr lang="en-US" sz="2150" spc="-1" dirty="0">
              <a:uFill>
                <a:solidFill>
                  <a:srgbClr val="FFFFFF"/>
                </a:solidFill>
              </a:uFill>
            </a:endParaRPr>
          </a:p>
        </p:txBody>
      </p:sp>
    </p:spTree>
    <p:extLst>
      <p:ext uri="{BB962C8B-B14F-4D97-AF65-F5344CB8AC3E}">
        <p14:creationId xmlns:p14="http://schemas.microsoft.com/office/powerpoint/2010/main" val="21957435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Random Walk</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9</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79"/>
            <a:ext cx="4036007" cy="479346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pc="-1" dirty="0">
                <a:uFill>
                  <a:solidFill>
                    <a:srgbClr val="FFFFFF"/>
                  </a:solidFill>
                </a:uFill>
              </a:rPr>
              <a:t>Il Random Walk è </a:t>
            </a:r>
            <a:r>
              <a:rPr lang="en-US" sz="2000" spc="-1" dirty="0" err="1">
                <a:uFill>
                  <a:solidFill>
                    <a:srgbClr val="FFFFFF"/>
                  </a:solidFill>
                </a:uFill>
              </a:rPr>
              <a:t>una</a:t>
            </a:r>
            <a:r>
              <a:rPr lang="en-US" sz="2000" spc="-1" dirty="0">
                <a:uFill>
                  <a:solidFill>
                    <a:srgbClr val="FFFFFF"/>
                  </a:solidFill>
                </a:uFill>
              </a:rPr>
              <a:t> </a:t>
            </a:r>
            <a:r>
              <a:rPr lang="en-US" sz="2000" spc="-1" dirty="0" err="1">
                <a:solidFill>
                  <a:srgbClr val="FF3333"/>
                </a:solidFill>
                <a:uFill>
                  <a:solidFill>
                    <a:srgbClr val="FFFFFF"/>
                  </a:solidFill>
                </a:uFill>
              </a:rPr>
              <a:t>passeggiata</a:t>
            </a:r>
            <a:r>
              <a:rPr lang="en-US" sz="2000" spc="-1" dirty="0">
                <a:solidFill>
                  <a:srgbClr val="FF3333"/>
                </a:solidFill>
                <a:uFill>
                  <a:solidFill>
                    <a:srgbClr val="FFFFFF"/>
                  </a:solidFill>
                </a:uFill>
              </a:rPr>
              <a:t> </a:t>
            </a:r>
            <a:r>
              <a:rPr lang="en-US" sz="2000" spc="-1" dirty="0" err="1">
                <a:solidFill>
                  <a:srgbClr val="FF3333"/>
                </a:solidFill>
                <a:uFill>
                  <a:solidFill>
                    <a:srgbClr val="FFFFFF"/>
                  </a:solidFill>
                </a:uFill>
              </a:rPr>
              <a:t>aleatoria</a:t>
            </a:r>
            <a:r>
              <a:rPr lang="en-US" sz="2000" spc="-1" dirty="0">
                <a:uFill>
                  <a:solidFill>
                    <a:srgbClr val="FFFFFF"/>
                  </a:solidFill>
                </a:uFill>
              </a:rPr>
              <a:t>, </a:t>
            </a:r>
            <a:r>
              <a:rPr lang="en-US" sz="2000" spc="-1" dirty="0" err="1">
                <a:uFill>
                  <a:solidFill>
                    <a:srgbClr val="FFFFFF"/>
                  </a:solidFill>
                </a:uFill>
              </a:rPr>
              <a:t>usata</a:t>
            </a:r>
            <a:r>
              <a:rPr lang="en-US" sz="2000" spc="-1" dirty="0">
                <a:uFill>
                  <a:solidFill>
                    <a:srgbClr val="FFFFFF"/>
                  </a:solidFill>
                </a:uFill>
              </a:rPr>
              <a:t> per </a:t>
            </a:r>
            <a:r>
              <a:rPr lang="en-US" sz="2000" spc="-1" dirty="0" err="1">
                <a:uFill>
                  <a:solidFill>
                    <a:srgbClr val="FFFFFF"/>
                  </a:solidFill>
                </a:uFill>
              </a:rPr>
              <a:t>l’esplorazione</a:t>
            </a:r>
            <a:r>
              <a:rPr lang="en-US" sz="2000" spc="-1" dirty="0">
                <a:uFill>
                  <a:solidFill>
                    <a:srgbClr val="FFFFFF"/>
                  </a:solidFill>
                </a:uFill>
              </a:rPr>
              <a:t> del </a:t>
            </a:r>
            <a:r>
              <a:rPr lang="en-US" sz="2000" spc="-1" dirty="0" err="1">
                <a:uFill>
                  <a:solidFill>
                    <a:srgbClr val="FFFFFF"/>
                  </a:solidFill>
                </a:uFill>
              </a:rPr>
              <a:t>grafo</a:t>
            </a:r>
            <a:r>
              <a:rPr lang="en-US" sz="2000" spc="-1" dirty="0">
                <a:uFill>
                  <a:solidFill>
                    <a:srgbClr val="FFFFFF"/>
                  </a:solidFill>
                </a:uFill>
              </a:rPr>
              <a:t> del </a:t>
            </a:r>
            <a:r>
              <a:rPr lang="en-US" sz="2000" spc="-1" dirty="0" err="1">
                <a:uFill>
                  <a:solidFill>
                    <a:srgbClr val="FFFFFF"/>
                  </a:solidFill>
                </a:uFill>
              </a:rPr>
              <a:t>sito</a:t>
            </a:r>
            <a:r>
              <a:rPr lang="en-US" sz="2000" spc="-1" dirty="0">
                <a:uFill>
                  <a:solidFill>
                    <a:srgbClr val="FFFFFF"/>
                  </a:solidFill>
                </a:uFill>
              </a:rPr>
              <a:t> Web. </a:t>
            </a:r>
          </a:p>
          <a:p>
            <a:pPr>
              <a:lnSpc>
                <a:spcPct val="100000"/>
              </a:lnSpc>
            </a:pPr>
            <a:endParaRPr lang="en-US" sz="2000" spc="-1" dirty="0">
              <a:uFill>
                <a:solidFill>
                  <a:srgbClr val="FFFFFF"/>
                </a:solidFill>
              </a:uFill>
            </a:endParaRPr>
          </a:p>
          <a:p>
            <a:pPr>
              <a:lnSpc>
                <a:spcPct val="100000"/>
              </a:lnSpc>
            </a:pPr>
            <a:r>
              <a:rPr lang="en-US" sz="2000" spc="-1" dirty="0" err="1">
                <a:uFill>
                  <a:solidFill>
                    <a:srgbClr val="FFFFFF"/>
                  </a:solidFill>
                </a:uFill>
              </a:rPr>
              <a:t>Vengono</a:t>
            </a:r>
            <a:r>
              <a:rPr lang="en-US" sz="2000" spc="-1" dirty="0">
                <a:uFill>
                  <a:solidFill>
                    <a:srgbClr val="FFFFFF"/>
                  </a:solidFill>
                </a:uFill>
              </a:rPr>
              <a:t> generate </a:t>
            </a:r>
            <a:r>
              <a:rPr lang="en-US" sz="2000" spc="-1" dirty="0" err="1">
                <a:uFill>
                  <a:solidFill>
                    <a:srgbClr val="FFFFFF"/>
                  </a:solidFill>
                </a:uFill>
              </a:rPr>
              <a:t>sequenze</a:t>
            </a:r>
            <a:r>
              <a:rPr lang="en-US" sz="2000" spc="-1" dirty="0">
                <a:uFill>
                  <a:solidFill>
                    <a:srgbClr val="FFFFFF"/>
                  </a:solidFill>
                </a:uFill>
              </a:rPr>
              <a:t> di URL, </a:t>
            </a:r>
            <a:r>
              <a:rPr lang="en-US" sz="2000" spc="-1" dirty="0" err="1">
                <a:uFill>
                  <a:solidFill>
                    <a:srgbClr val="FFFFFF"/>
                  </a:solidFill>
                </a:uFill>
              </a:rPr>
              <a:t>partendo</a:t>
            </a:r>
            <a:r>
              <a:rPr lang="en-US" sz="2000" spc="-1" dirty="0">
                <a:uFill>
                  <a:solidFill>
                    <a:srgbClr val="FFFFFF"/>
                  </a:solidFill>
                </a:uFill>
              </a:rPr>
              <a:t> da un </a:t>
            </a:r>
            <a:r>
              <a:rPr lang="en-US" sz="2000" spc="-1" dirty="0" err="1">
                <a:uFill>
                  <a:solidFill>
                    <a:srgbClr val="FFFFFF"/>
                  </a:solidFill>
                </a:uFill>
              </a:rPr>
              <a:t>nodo</a:t>
            </a:r>
            <a:r>
              <a:rPr lang="en-US" sz="2000" spc="-1" dirty="0">
                <a:uFill>
                  <a:solidFill>
                    <a:srgbClr val="FFFFFF"/>
                  </a:solidFill>
                </a:uFill>
              </a:rPr>
              <a:t> del </a:t>
            </a:r>
            <a:r>
              <a:rPr lang="en-US" sz="2000" spc="-1" dirty="0" err="1">
                <a:uFill>
                  <a:solidFill>
                    <a:srgbClr val="FFFFFF"/>
                  </a:solidFill>
                </a:uFill>
              </a:rPr>
              <a:t>grafo</a:t>
            </a:r>
            <a:r>
              <a:rPr lang="en-US" sz="2000" spc="-1" dirty="0">
                <a:uFill>
                  <a:solidFill>
                    <a:srgbClr val="FFFFFF"/>
                  </a:solidFill>
                </a:uFill>
              </a:rPr>
              <a:t> e </a:t>
            </a:r>
            <a:r>
              <a:rPr lang="en-US" sz="2000" spc="-1" dirty="0" err="1">
                <a:uFill>
                  <a:solidFill>
                    <a:srgbClr val="FFFFFF"/>
                  </a:solidFill>
                </a:uFill>
              </a:rPr>
              <a:t>seguendo</a:t>
            </a:r>
            <a:r>
              <a:rPr lang="en-US" sz="2000" spc="-1" dirty="0">
                <a:uFill>
                  <a:solidFill>
                    <a:srgbClr val="FFFFFF"/>
                  </a:solidFill>
                </a:uFill>
              </a:rPr>
              <a:t> </a:t>
            </a:r>
            <a:r>
              <a:rPr lang="en-US" sz="2000" spc="-1" dirty="0" err="1">
                <a:uFill>
                  <a:solidFill>
                    <a:srgbClr val="FFFFFF"/>
                  </a:solidFill>
                </a:uFill>
              </a:rPr>
              <a:t>ricorsivamente</a:t>
            </a:r>
            <a:r>
              <a:rPr lang="en-US" sz="2000" spc="-1" dirty="0">
                <a:uFill>
                  <a:solidFill>
                    <a:srgbClr val="FFFFFF"/>
                  </a:solidFill>
                </a:uFill>
              </a:rPr>
              <a:t> un hyperlink </a:t>
            </a:r>
            <a:r>
              <a:rPr lang="en-US" sz="2000" spc="-1" dirty="0" err="1">
                <a:uFill>
                  <a:solidFill>
                    <a:srgbClr val="FFFFFF"/>
                  </a:solidFill>
                </a:uFill>
              </a:rPr>
              <a:t>casuale</a:t>
            </a:r>
            <a:r>
              <a:rPr lang="en-US" sz="2000" spc="-1" dirty="0">
                <a:uFill>
                  <a:solidFill>
                    <a:srgbClr val="FFFFFF"/>
                  </a:solidFill>
                </a:uFill>
              </a:rPr>
              <a:t> </a:t>
            </a:r>
            <a:r>
              <a:rPr lang="en-US" sz="2000" spc="-1" dirty="0" err="1">
                <a:uFill>
                  <a:solidFill>
                    <a:srgbClr val="FFFFFF"/>
                  </a:solidFill>
                </a:uFill>
              </a:rPr>
              <a:t>fino</a:t>
            </a:r>
            <a:r>
              <a:rPr lang="en-US" sz="2000" spc="-1" dirty="0">
                <a:uFill>
                  <a:solidFill>
                    <a:srgbClr val="FFFFFF"/>
                  </a:solidFill>
                </a:uFill>
              </a:rPr>
              <a:t> ad un </a:t>
            </a:r>
            <a:r>
              <a:rPr lang="en-US" sz="2000" spc="-1" dirty="0" err="1">
                <a:uFill>
                  <a:solidFill>
                    <a:srgbClr val="FFFFFF"/>
                  </a:solidFill>
                </a:uFill>
              </a:rPr>
              <a:t>limite</a:t>
            </a:r>
            <a:r>
              <a:rPr lang="en-US" sz="2000" spc="-1" dirty="0">
                <a:uFill>
                  <a:solidFill>
                    <a:srgbClr val="FFFFFF"/>
                  </a:solidFill>
                </a:uFill>
              </a:rPr>
              <a:t> </a:t>
            </a:r>
            <a:r>
              <a:rPr lang="en-US" sz="2000" spc="-1" dirty="0" err="1">
                <a:uFill>
                  <a:solidFill>
                    <a:srgbClr val="FFFFFF"/>
                  </a:solidFill>
                </a:uFill>
              </a:rPr>
              <a:t>prefissato</a:t>
            </a:r>
            <a:r>
              <a:rPr lang="en-US" sz="2000" spc="-1" dirty="0">
                <a:uFill>
                  <a:solidFill>
                    <a:srgbClr val="FFFFFF"/>
                  </a:solidFill>
                </a:uFill>
              </a:rPr>
              <a:t>.</a:t>
            </a:r>
          </a:p>
          <a:p>
            <a:pPr>
              <a:lnSpc>
                <a:spcPct val="100000"/>
              </a:lnSpc>
            </a:pPr>
            <a:endParaRPr lang="en-US" sz="2000" spc="-1" dirty="0">
              <a:uFill>
                <a:solidFill>
                  <a:srgbClr val="FFFFFF"/>
                </a:solidFill>
              </a:uFill>
            </a:endParaRPr>
          </a:p>
          <a:p>
            <a:pPr>
              <a:lnSpc>
                <a:spcPct val="100000"/>
              </a:lnSpc>
            </a:pPr>
            <a:r>
              <a:rPr lang="en-US" sz="2000" spc="-1" dirty="0">
                <a:uFill>
                  <a:solidFill>
                    <a:srgbClr val="FFFFFF"/>
                  </a:solidFill>
                </a:uFill>
              </a:rPr>
              <a:t>Due </a:t>
            </a:r>
            <a:r>
              <a:rPr lang="en-US" sz="2000" spc="-1" dirty="0" err="1">
                <a:uFill>
                  <a:solidFill>
                    <a:srgbClr val="FFFFFF"/>
                  </a:solidFill>
                </a:uFill>
              </a:rPr>
              <a:t>tipologie</a:t>
            </a:r>
            <a:r>
              <a:rPr lang="en-US" sz="2000" spc="-1" dirty="0">
                <a:uFill>
                  <a:solidFill>
                    <a:srgbClr val="FFFFFF"/>
                  </a:solidFill>
                </a:uFill>
              </a:rPr>
              <a:t>:</a:t>
            </a:r>
          </a:p>
          <a:p>
            <a:pPr marL="285750" indent="-285750">
              <a:lnSpc>
                <a:spcPct val="100000"/>
              </a:lnSpc>
              <a:buFont typeface="Arial" panose="020B0604020202020204" pitchFamily="34" charset="0"/>
              <a:buChar char="•"/>
            </a:pPr>
            <a:r>
              <a:rPr lang="en-US" sz="2000" spc="-1" dirty="0">
                <a:uFill>
                  <a:solidFill>
                    <a:srgbClr val="FFFFFF"/>
                  </a:solidFill>
                </a:uFill>
              </a:rPr>
              <a:t>Random Walk </a:t>
            </a:r>
            <a:r>
              <a:rPr lang="en-US" sz="2000" spc="-1" dirty="0">
                <a:solidFill>
                  <a:srgbClr val="FF3333"/>
                </a:solidFill>
                <a:uFill>
                  <a:solidFill>
                    <a:srgbClr val="FFFFFF"/>
                  </a:solidFill>
                </a:uFill>
              </a:rPr>
              <a:t>con restart</a:t>
            </a:r>
          </a:p>
          <a:p>
            <a:pPr marL="285750" indent="-285750">
              <a:lnSpc>
                <a:spcPct val="100000"/>
              </a:lnSpc>
              <a:buFont typeface="Arial" panose="020B0604020202020204" pitchFamily="34" charset="0"/>
              <a:buChar char="•"/>
            </a:pPr>
            <a:r>
              <a:rPr lang="en-US" sz="2000" spc="-1" dirty="0">
                <a:uFill>
                  <a:solidFill>
                    <a:srgbClr val="FFFFFF"/>
                  </a:solidFill>
                </a:uFill>
              </a:rPr>
              <a:t>Random Walk </a:t>
            </a:r>
            <a:r>
              <a:rPr lang="en-US" sz="2000" spc="-1" dirty="0">
                <a:solidFill>
                  <a:srgbClr val="FF3333"/>
                </a:solidFill>
                <a:uFill>
                  <a:solidFill>
                    <a:srgbClr val="FFFFFF"/>
                  </a:solidFill>
                </a:uFill>
              </a:rPr>
              <a:t>con restart </a:t>
            </a:r>
            <a:r>
              <a:rPr lang="en-US" sz="2000" spc="-1" dirty="0" err="1">
                <a:solidFill>
                  <a:srgbClr val="FF3333"/>
                </a:solidFill>
                <a:uFill>
                  <a:solidFill>
                    <a:srgbClr val="FFFFFF"/>
                  </a:solidFill>
                </a:uFill>
              </a:rPr>
              <a:t>dalla</a:t>
            </a:r>
            <a:r>
              <a:rPr lang="en-US" sz="2000" spc="-1" dirty="0">
                <a:solidFill>
                  <a:srgbClr val="FF3333"/>
                </a:solidFill>
                <a:uFill>
                  <a:solidFill>
                    <a:srgbClr val="FFFFFF"/>
                  </a:solidFill>
                </a:uFill>
              </a:rPr>
              <a:t> homepage</a:t>
            </a:r>
          </a:p>
        </p:txBody>
      </p:sp>
      <p:pic>
        <p:nvPicPr>
          <p:cNvPr id="2050" name="Picture 2" descr="http://www.mrgeek.me/wp-content/uploads/2014/04/directed-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247" y="2023554"/>
            <a:ext cx="4257304" cy="264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4568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CaricamentoEsempio</Template>
  <TotalTime>8261</TotalTime>
  <Words>4867</Words>
  <Application>Microsoft Office PowerPoint</Application>
  <PresentationFormat>Presentazione su schermo (4:3)</PresentationFormat>
  <Paragraphs>431</Paragraphs>
  <Slides>22</Slides>
  <Notes>22</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22</vt:i4>
      </vt:variant>
    </vt:vector>
  </HeadingPairs>
  <TitlesOfParts>
    <vt:vector size="31" baseType="lpstr">
      <vt:lpstr>Arial</vt:lpstr>
      <vt:lpstr>Calibri</vt:lpstr>
      <vt:lpstr>Cambria Math</vt:lpstr>
      <vt:lpstr>DejaVu Sans</vt:lpstr>
      <vt:lpstr>Symbol</vt:lpstr>
      <vt:lpstr>Times New Roman</vt:lpstr>
      <vt:lpstr>Wingdings</vt:lpstr>
      <vt:lpstr>Office Theme</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Applicazione di tecniche di Word Embedding e Text Mining per il Clustering di pagine in un grafo Web</dc:title>
  <dc:subject/>
  <dc:creator/>
  <dc:description/>
  <cp:lastModifiedBy>Andrea Del Fante</cp:lastModifiedBy>
  <cp:revision>361</cp:revision>
  <cp:lastPrinted>2016-11-11T11:43:34Z</cp:lastPrinted>
  <dcterms:created xsi:type="dcterms:W3CDTF">2016-11-02T11:48:06Z</dcterms:created>
  <dcterms:modified xsi:type="dcterms:W3CDTF">2016-12-12T17:36:31Z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73</vt:i4>
  </property>
  <property fmtid="{D5CDD505-2E9C-101B-9397-08002B2CF9AE}" pid="8" name="PresentationFormat">
    <vt:lpwstr>Presentazione su schermo (4:3)</vt:lpwstr>
  </property>
  <property fmtid="{D5CDD505-2E9C-101B-9397-08002B2CF9AE}" pid="9" name="ScaleCrop">
    <vt:bool>false</vt:bool>
  </property>
  <property fmtid="{D5CDD505-2E9C-101B-9397-08002B2CF9AE}" pid="10" name="ShareDoc">
    <vt:bool>false</vt:bool>
  </property>
  <property fmtid="{D5CDD505-2E9C-101B-9397-08002B2CF9AE}" pid="11" name="Slides">
    <vt:i4>73</vt:i4>
  </property>
</Properties>
</file>